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7"/>
  </p:handoutMasterIdLst>
  <p:sldIdLst>
    <p:sldId id="267" r:id="rId2"/>
    <p:sldId id="257" r:id="rId3"/>
    <p:sldId id="260" r:id="rId4"/>
    <p:sldId id="269" r:id="rId5"/>
    <p:sldId id="276" r:id="rId6"/>
    <p:sldId id="261" r:id="rId7"/>
    <p:sldId id="270" r:id="rId8"/>
    <p:sldId id="262" r:id="rId9"/>
    <p:sldId id="266" r:id="rId10"/>
    <p:sldId id="272" r:id="rId11"/>
    <p:sldId id="264" r:id="rId12"/>
    <p:sldId id="275" r:id="rId13"/>
    <p:sldId id="271" r:id="rId14"/>
    <p:sldId id="268" r:id="rId15"/>
    <p:sldId id="273" r:id="rId16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79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17"/>
    <p:restoredTop sz="95246"/>
  </p:normalViewPr>
  <p:slideViewPr>
    <p:cSldViewPr snapToGrid="0" snapToObjects="1">
      <p:cViewPr varScale="1">
        <p:scale>
          <a:sx n="86" d="100"/>
          <a:sy n="86" d="100"/>
        </p:scale>
        <p:origin x="869" y="72"/>
      </p:cViewPr>
      <p:guideLst>
        <p:guide orient="horz" pos="2160"/>
        <p:guide pos="179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BC61745-62A3-064F-9596-C609BAC38E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85006C-AB25-C945-A754-7863844D03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50FE9-4EAD-8348-870E-F0FB9B8131A6}" type="datetimeFigureOut">
              <a:rPr lang="fr-FR" smtClean="0"/>
              <a:t>29/09/2023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1EAEDC9-D518-3A4A-9298-3D00B2B04A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0A1DA30-D599-C94F-AD48-A8CCB8DDD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B93E1-85FC-E74C-9DC7-235D844993F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13664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60F208-9E86-B04D-A818-AEBC0F838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43DA8DA-E1E1-E146-8C64-D22C0B71A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48DF04-DCB1-2848-B705-F6DD2F9C2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2CC454-1872-E94C-83B8-74A83EFE4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73F5C41-57CA-6141-A98E-8E45921DE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9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4DAF03-9EA2-0E4B-90D7-E899A8238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6C0C295-8F09-C14E-846C-62D50C112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5A4DE0-E3D6-C547-AF65-C341F9698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426B66D-F446-8949-AC91-DCA61D8D6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158E0-E68A-C54D-B0F9-78B16DA0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604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1FC6B77-1987-A340-B6C2-FEC0BAFC22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B691ECD-B42C-0B4D-BCA3-4D5E5801FF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C509A5-F7F1-A14D-9503-8BAB75F54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4AABB92-438E-FB4E-9AC1-43D3214C2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9BB95A-EBF9-D54E-B8FC-96C9A2164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47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38AE40-AD77-9D40-8941-1C7FA92F1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DBE97CD-FA51-3B49-9614-104C58DE1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080341-DB8D-3349-A7FF-2BCFF03699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3A6B948-F419-9E44-9ECD-A0D6EA785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883047-5E42-8A4E-9E8C-A75261578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41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50CAE-742F-B44F-9810-BA5087A50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485AA7-D222-6E4E-98D3-9D33628E31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5DB492-E851-2C4C-91FF-D1F9FDDAE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24F6F1-210B-384B-82F2-FEAD31F7C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E2D1EF-B828-D74B-A0A3-4B85BEF69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463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B37077-897E-2A44-A3B6-58B8DBE3C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285583-9CB7-BB4E-B3BD-BC2198DD85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49C022-5C2E-8B42-ACD3-E03414147F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2B1E792-BA77-EF48-8BCF-51101598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B1A10D8-A436-884D-B3EC-403B14212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E63445F-59BF-924C-861B-6C6407FD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51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96543C-4357-7945-95EA-2DC3491D2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AB14687-04E9-B941-A59E-2CFB6FB93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86C599-11C3-9C43-B3B3-C4946B8FD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34DDD11-0907-B346-9444-380281A6CA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24416C3-C4C7-454B-9B9E-2227644CD7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99943D8-D6A3-C448-9F75-E4F5BD01C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0C435A1-68C0-6F41-BD43-12337404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D1305D63-9252-8944-AD86-1FFD89C5C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36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378DFE-3DC1-BA4C-889A-DA210C379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217DABE-675B-FF46-A8CA-BA9927F20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1947A5E-77C3-1A4D-9024-3480D4E1B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889AB1-19C9-224F-863D-9364A9D57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83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F6E8F8F-4F69-7448-9BF8-4D085964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ECEA6A3-3D43-CC44-A153-089FB12F3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59DCF1-574F-BA45-B825-99C119720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03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9F7E87-9ECA-1642-9E6D-7D6FBFB4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BA9DDE-E4A9-3C40-8588-75268A688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159BEA-B81D-F64F-B709-257183C714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B0737FB-631F-DD44-8AEA-D452257E1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364417-723C-7440-ADD4-17D8AFEB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66D58-ABBE-A84A-A2B4-59B1FD8FE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343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D22DB2-7560-0742-84CF-1CA18454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F621232-16B5-3445-8A13-D11AAD34B3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2667E1-05A8-0F4B-871B-5781DAB987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9E121C3-0D38-874F-9F62-E2781C604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9/29/2023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2C2F824-5F11-7646-8D7E-6334FF91D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226F82E-7DBD-AE4B-B869-5A22E879C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8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D7B567D-ECF3-D04F-91CC-C21B20330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1B11E0-C41E-A843-A074-CC461D9117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D5D4D5D-0E7A-0745-87B1-46F092EBD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9/29/2023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424704-9CCE-CF4F-8F3C-79B884107D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5B4ACC-9163-0A41-AE11-CF08A9CB16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7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file:////var/folders/1k/12qkh2f16l320pb8vn2zp7dh0000gn/T/com.microsoft.Word/WebArchiveCopyPasteTempFiles/image-817x350.pn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casterio para los Laicos, la Familia y la Vida">
            <a:extLst>
              <a:ext uri="{FF2B5EF4-FFF2-40B4-BE49-F238E27FC236}">
                <a16:creationId xmlns:a16="http://schemas.microsoft.com/office/drawing/2014/main" id="{FEDCED15-A073-BEE7-9836-7B652F158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01" y="541300"/>
            <a:ext cx="3153198" cy="1788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17EB86D-6183-B447-BE9C-348410CBF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007" y="2802774"/>
            <a:ext cx="11354419" cy="1313980"/>
          </a:xfrm>
        </p:spPr>
        <p:txBody>
          <a:bodyPr>
            <a:normAutofit/>
          </a:bodyPr>
          <a:lstStyle/>
          <a:p>
            <a:r>
              <a:rPr lang="es-ES" sz="4400" b="1" dirty="0"/>
              <a:t>Responsabilidad de gobierno en las asociaciones de laicos</a:t>
            </a:r>
            <a:endParaRPr lang="fr-FR" sz="44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7431B64-F688-1C4A-A8C8-BE595B38AF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007" y="4336283"/>
            <a:ext cx="11482086" cy="2329988"/>
          </a:xfrm>
        </p:spPr>
        <p:txBody>
          <a:bodyPr>
            <a:normAutofit lnSpcReduction="10000"/>
          </a:bodyPr>
          <a:lstStyle/>
          <a:p>
            <a:r>
              <a:rPr lang="fr-BE" sz="4300" i="1" dirty="0">
                <a:solidFill>
                  <a:srgbClr val="C00000"/>
                </a:solidFill>
              </a:rPr>
              <a:t>Un </a:t>
            </a:r>
            <a:r>
              <a:rPr lang="fr-BE" sz="4300" i="1" dirty="0" err="1">
                <a:solidFill>
                  <a:srgbClr val="C00000"/>
                </a:solidFill>
              </a:rPr>
              <a:t>servicio</a:t>
            </a:r>
            <a:r>
              <a:rPr lang="fr-BE" sz="4300" i="1" dirty="0">
                <a:solidFill>
                  <a:srgbClr val="C00000"/>
                </a:solidFill>
              </a:rPr>
              <a:t> </a:t>
            </a:r>
            <a:r>
              <a:rPr lang="fr-BE" sz="4300" i="1" dirty="0" err="1">
                <a:solidFill>
                  <a:srgbClr val="C00000"/>
                </a:solidFill>
              </a:rPr>
              <a:t>eclesial</a:t>
            </a:r>
            <a:endParaRPr lang="fr-BE" sz="4300" i="1" dirty="0">
              <a:solidFill>
                <a:srgbClr val="C00000"/>
              </a:solidFill>
            </a:endParaRPr>
          </a:p>
          <a:p>
            <a:pPr algn="r"/>
            <a:endParaRPr lang="fr-BE" sz="2000" i="1" dirty="0"/>
          </a:p>
          <a:p>
            <a:pPr algn="r"/>
            <a:endParaRPr lang="fr-BE" i="1" dirty="0"/>
          </a:p>
          <a:p>
            <a:pPr algn="r"/>
            <a:r>
              <a:rPr lang="fr-BE" b="1" i="1" dirty="0"/>
              <a:t>Ficha de </a:t>
            </a:r>
            <a:r>
              <a:rPr lang="fr-BE" b="1" i="1" dirty="0" err="1"/>
              <a:t>formación</a:t>
            </a:r>
            <a:r>
              <a:rPr lang="fr-BE" b="1" i="1" dirty="0"/>
              <a:t> AIC</a:t>
            </a:r>
          </a:p>
          <a:p>
            <a:pPr algn="r"/>
            <a:r>
              <a:rPr lang="fr-BE" i="1" dirty="0"/>
              <a:t>Octubre - </a:t>
            </a:r>
            <a:r>
              <a:rPr lang="fr-BE" i="1" dirty="0" err="1"/>
              <a:t>noviembre</a:t>
            </a:r>
            <a:r>
              <a:rPr lang="fr-BE" i="1" dirty="0"/>
              <a:t> 2023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56B728D-0493-7A47-9C1C-39418D234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560" y="516770"/>
            <a:ext cx="1801286" cy="171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007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33" y="1778099"/>
            <a:ext cx="11031275" cy="4705828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b="1" dirty="0"/>
              <a:t>Gobernanza y </a:t>
            </a:r>
            <a:r>
              <a:rPr lang="es-ES" sz="3200" b="1" dirty="0">
                <a:solidFill>
                  <a:srgbClr val="C00000"/>
                </a:solidFill>
              </a:rPr>
              <a:t>limitación</a:t>
            </a:r>
            <a:r>
              <a:rPr lang="es-ES" sz="3200" b="1" dirty="0"/>
              <a:t> de </a:t>
            </a:r>
            <a:r>
              <a:rPr lang="es-ES" sz="3200" b="1" dirty="0">
                <a:solidFill>
                  <a:srgbClr val="C00000"/>
                </a:solidFill>
              </a:rPr>
              <a:t>mandatos</a:t>
            </a:r>
            <a:r>
              <a:rPr lang="es-ES" sz="3200" b="1" dirty="0"/>
              <a:t> </a:t>
            </a:r>
          </a:p>
          <a:p>
            <a:pPr lvl="1">
              <a:lnSpc>
                <a:spcPct val="100000"/>
              </a:lnSpc>
              <a:spcBef>
                <a:spcPts val="1700"/>
              </a:spcBef>
              <a:spcAft>
                <a:spcPts val="1800"/>
              </a:spcAft>
            </a:pPr>
            <a:r>
              <a:rPr lang="es-ES" sz="3200" dirty="0"/>
              <a:t> Para </a:t>
            </a:r>
            <a:r>
              <a:rPr lang="es-ES" sz="3200" b="1" dirty="0"/>
              <a:t>promover</a:t>
            </a:r>
            <a:r>
              <a:rPr lang="es-ES" sz="3200" dirty="0"/>
              <a:t> una </a:t>
            </a:r>
            <a:r>
              <a:rPr lang="es-ES" sz="3200" b="1" dirty="0"/>
              <a:t>renovación sana </a:t>
            </a:r>
            <a:r>
              <a:rPr lang="es-ES" sz="3200" dirty="0"/>
              <a:t>de los órganos de gobierno </a:t>
            </a:r>
          </a:p>
          <a:p>
            <a:pPr lvl="1">
              <a:lnSpc>
                <a:spcPct val="100000"/>
              </a:lnSpc>
              <a:spcBef>
                <a:spcPts val="1700"/>
              </a:spcBef>
              <a:spcAft>
                <a:spcPts val="1800"/>
              </a:spcAft>
            </a:pPr>
            <a:r>
              <a:rPr lang="es-ES" sz="3200" dirty="0"/>
              <a:t> Para  </a:t>
            </a:r>
            <a:r>
              <a:rPr lang="es-ES" sz="3200" b="1" dirty="0"/>
              <a:t>evitar </a:t>
            </a:r>
            <a:r>
              <a:rPr lang="es-ES" sz="3200" dirty="0"/>
              <a:t>las apropiaciones que han dado lugar a </a:t>
            </a:r>
            <a:r>
              <a:rPr lang="es-ES" sz="3200" b="1" dirty="0"/>
              <a:t>violaciones</a:t>
            </a:r>
            <a:r>
              <a:rPr lang="es-ES" sz="3200" dirty="0"/>
              <a:t> y </a:t>
            </a:r>
            <a:r>
              <a:rPr lang="es-ES" sz="3200" b="1" dirty="0"/>
              <a:t>abusos</a:t>
            </a:r>
            <a:r>
              <a:rPr lang="es-ES" sz="3200" dirty="0"/>
              <a:t>  en el pasado</a:t>
            </a:r>
          </a:p>
          <a:p>
            <a:pPr lvl="2">
              <a:lnSpc>
                <a:spcPct val="100000"/>
              </a:lnSpc>
              <a:spcBef>
                <a:spcPts val="1700"/>
              </a:spcBef>
              <a:spcAft>
                <a:spcPts val="1800"/>
              </a:spcAft>
              <a:buFont typeface="Wingdings" pitchFamily="2" charset="2"/>
              <a:buChar char="Ø"/>
            </a:pPr>
            <a:r>
              <a:rPr lang="es-ES" sz="2800" dirty="0"/>
              <a:t> </a:t>
            </a:r>
            <a:r>
              <a:rPr lang="es-ES" sz="3000" dirty="0"/>
              <a:t>Modificación de los estatutos de la AIC para cumplir con  algunos nuevos requisitos</a:t>
            </a:r>
          </a:p>
          <a:p>
            <a:pPr marL="0" indent="0">
              <a:lnSpc>
                <a:spcPct val="150000"/>
              </a:lnSpc>
              <a:buNone/>
            </a:pPr>
            <a:endParaRPr lang="es-ES" sz="3200" i="1" dirty="0"/>
          </a:p>
          <a:p>
            <a:pPr marL="457200" lvl="1" indent="0">
              <a:lnSpc>
                <a:spcPct val="100000"/>
              </a:lnSpc>
              <a:buNone/>
            </a:pPr>
            <a:endParaRPr lang="es-ES" sz="320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E69C73D-4142-8C4D-9C4B-3BADD51916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A39F8558-D743-9FAE-4497-DA72CAE31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37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icasterio para los Laicos, la Familia y la Vida">
            <a:extLst>
              <a:ext uri="{FF2B5EF4-FFF2-40B4-BE49-F238E27FC236}">
                <a16:creationId xmlns:a16="http://schemas.microsoft.com/office/drawing/2014/main" id="{C070E68D-17B3-9C1C-88FA-FC5622812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18F365-405D-5049-96C5-266D8EB4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432" y="582447"/>
            <a:ext cx="2960000" cy="618761"/>
          </a:xfrm>
        </p:spPr>
        <p:txBody>
          <a:bodyPr>
            <a:normAutofit/>
          </a:bodyPr>
          <a:lstStyle/>
          <a:p>
            <a:r>
              <a:rPr lang="fr-FR" sz="3600" b="1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93" y="1466973"/>
            <a:ext cx="11476013" cy="534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s-ES" sz="2400" b="1" dirty="0"/>
              <a:t>Plantamos las semillas </a:t>
            </a:r>
            <a:r>
              <a:rPr lang="es-ES" sz="2400" dirty="0"/>
              <a:t>de lo que se desarrollará cuando ya no estemos aquí</a:t>
            </a:r>
          </a:p>
          <a:p>
            <a:pPr>
              <a:lnSpc>
                <a:spcPct val="150000"/>
              </a:lnSpc>
            </a:pPr>
            <a:r>
              <a:rPr lang="es-ES" sz="2400" dirty="0"/>
              <a:t>Es importante </a:t>
            </a:r>
            <a:r>
              <a:rPr lang="es-ES" sz="2400" b="1" dirty="0"/>
              <a:t>aprender a retirarse </a:t>
            </a:r>
            <a:r>
              <a:rPr lang="es-ES" sz="2400" dirty="0"/>
              <a:t>y fomentar la renovación de los equipos</a:t>
            </a:r>
          </a:p>
          <a:p>
            <a:pPr>
              <a:lnSpc>
                <a:spcPct val="150000"/>
              </a:lnSpc>
            </a:pPr>
            <a:r>
              <a:rPr lang="es-ES" sz="2400" dirty="0"/>
              <a:t>Es necesario </a:t>
            </a:r>
            <a:r>
              <a:rPr lang="es-ES" sz="2400" b="1" dirty="0"/>
              <a:t>formar a todos los voluntarios AIC en el gobierno como servicio eclesial</a:t>
            </a:r>
            <a:r>
              <a:rPr lang="es-ES" sz="2400" dirty="0"/>
              <a:t> teniendo en cuenta la </a:t>
            </a:r>
            <a:r>
              <a:rPr lang="es-ES" sz="2400" b="1" dirty="0"/>
              <a:t>realidad </a:t>
            </a:r>
            <a:r>
              <a:rPr lang="es-ES" sz="2400" dirty="0"/>
              <a:t>de la Iglesia de </a:t>
            </a:r>
            <a:r>
              <a:rPr lang="es-ES" sz="2400" b="1" dirty="0"/>
              <a:t>hoy</a:t>
            </a:r>
            <a:r>
              <a:rPr lang="es-ES" sz="2400" dirty="0"/>
              <a:t>:</a:t>
            </a:r>
          </a:p>
          <a:p>
            <a:pPr marL="1371600" lvl="3" indent="0">
              <a:lnSpc>
                <a:spcPct val="150000"/>
              </a:lnSpc>
              <a:buNone/>
            </a:pPr>
            <a:r>
              <a:rPr lang="es-ES" sz="2600" dirty="0"/>
              <a:t> </a:t>
            </a:r>
            <a:r>
              <a:rPr lang="es-ES" sz="2200" dirty="0"/>
              <a:t>-&gt;</a:t>
            </a:r>
            <a:r>
              <a:rPr lang="es-ES" sz="2600" dirty="0"/>
              <a:t> </a:t>
            </a:r>
            <a:r>
              <a:rPr lang="es-ES" sz="2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Para poder confiarles más tarde responsabilidades </a:t>
            </a:r>
            <a:endParaRPr lang="es-ES" sz="2200" dirty="0"/>
          </a:p>
          <a:p>
            <a:pPr marL="1371600" lvl="3" indent="0">
              <a:lnSpc>
                <a:spcPct val="150000"/>
              </a:lnSpc>
              <a:buNone/>
            </a:pPr>
            <a:r>
              <a:rPr lang="es-ES" sz="2200" dirty="0"/>
              <a:t> -&gt; Para que contribuyan a poner en marcha una buena junta directiva</a:t>
            </a:r>
          </a:p>
          <a:p>
            <a:pPr marL="0" lvl="0" indent="0" algn="ctr">
              <a:spcBef>
                <a:spcPts val="4000"/>
              </a:spcBef>
              <a:buNone/>
            </a:pPr>
            <a:r>
              <a:rPr lang="es-ES" sz="2600" i="1" dirty="0"/>
              <a:t>¡Se nos invita a todos a </a:t>
            </a:r>
            <a:r>
              <a:rPr lang="es-ES" sz="2600" b="1" i="1" dirty="0">
                <a:solidFill>
                  <a:srgbClr val="C00000"/>
                </a:solidFill>
              </a:rPr>
              <a:t>vivir y transmitir el espíritu del Decreto </a:t>
            </a:r>
            <a:r>
              <a:rPr lang="es-ES" sz="2600" i="1" dirty="0"/>
              <a:t>General </a:t>
            </a:r>
          </a:p>
          <a:p>
            <a:pPr marL="0" indent="0" algn="ctr">
              <a:buNone/>
            </a:pPr>
            <a:r>
              <a:rPr lang="es-ES" sz="2600" b="1" i="1" dirty="0">
                <a:solidFill>
                  <a:srgbClr val="C00000"/>
                </a:solidFill>
              </a:rPr>
              <a:t>a todos </a:t>
            </a:r>
            <a:r>
              <a:rPr lang="es-ES" sz="2600" i="1" dirty="0"/>
              <a:t>los niveles de la asociación!</a:t>
            </a:r>
            <a:r>
              <a:rPr lang="es-ES" sz="2600" b="1" i="1" dirty="0"/>
              <a:t> </a:t>
            </a:r>
          </a:p>
          <a:p>
            <a:pPr marL="0" lvl="0" indent="0" algn="ctr">
              <a:buNone/>
            </a:pPr>
            <a:endParaRPr lang="es-ES" sz="30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10013E-B1EF-EC48-B6A2-F0149DCCE1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AE00746-6CDA-4A47-9EBF-BE61E582D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4486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8F365-405D-5049-96C5-266D8EB4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6000" y="839774"/>
            <a:ext cx="2960000" cy="618761"/>
          </a:xfrm>
        </p:spPr>
        <p:txBody>
          <a:bodyPr>
            <a:normAutofit/>
          </a:bodyPr>
          <a:lstStyle/>
          <a:p>
            <a:r>
              <a:rPr lang="fr-FR" sz="3600" b="1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761" y="1756986"/>
            <a:ext cx="11679383" cy="36122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200" b="1" dirty="0"/>
              <a:t>Nuestra misión </a:t>
            </a:r>
            <a:r>
              <a:rPr lang="es-ES" sz="3200" dirty="0"/>
              <a:t>como Consejo Directivo</a:t>
            </a:r>
          </a:p>
          <a:p>
            <a:pPr marL="0" indent="0" algn="ctr">
              <a:buNone/>
            </a:pPr>
            <a:r>
              <a:rPr lang="es-ES" sz="3200" dirty="0"/>
              <a:t>= </a:t>
            </a:r>
            <a:r>
              <a:rPr lang="es-ES" sz="3200" b="1" dirty="0">
                <a:solidFill>
                  <a:srgbClr val="C00000"/>
                </a:solidFill>
              </a:rPr>
              <a:t>preparar el futuro</a:t>
            </a:r>
            <a:r>
              <a:rPr lang="es-ES" dirty="0"/>
              <a:t> 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610013E-B1EF-EC48-B6A2-F0149DCCE1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FAE00746-6CDA-4A47-9EBF-BE61E582DE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025" name="Image 9" descr="Le spectacle vivant confiné : préparer l'avenir - Coulisses - Orfeo">
            <a:extLst>
              <a:ext uri="{FF2B5EF4-FFF2-40B4-BE49-F238E27FC236}">
                <a16:creationId xmlns:a16="http://schemas.microsoft.com/office/drawing/2014/main" id="{111B821F-9EF0-3640-B4E1-B70FE1153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401" y="3388010"/>
            <a:ext cx="6195126" cy="265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icasterio para los Laicos, la Familia y la Vida">
            <a:extLst>
              <a:ext uri="{FF2B5EF4-FFF2-40B4-BE49-F238E27FC236}">
                <a16:creationId xmlns:a16="http://schemas.microsoft.com/office/drawing/2014/main" id="{783E2937-8C32-E7B7-D6F2-392CCD3F9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2383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820D3FA0-9C39-E64E-B74A-2547585A419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5905A14-466A-C441-B6A5-C3E0705E87DA}"/>
              </a:ext>
            </a:extLst>
          </p:cNvPr>
          <p:cNvSpPr/>
          <p:nvPr/>
        </p:nvSpPr>
        <p:spPr>
          <a:xfrm>
            <a:off x="349886" y="1424739"/>
            <a:ext cx="116171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600"/>
              </a:spcBef>
            </a:pPr>
            <a:r>
              <a:rPr lang="es-ES" sz="3200" b="1"/>
              <a:t>¡Nuestro lugar en la Iglesia, como laicos, es esencial!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F984E1A-1F20-5F49-B0E5-274197C036E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94488"/>
            <a:ext cx="4807527" cy="4663511"/>
          </a:xfrm>
          <a:prstGeom prst="rect">
            <a:avLst/>
          </a:prstGeom>
        </p:spPr>
      </p:pic>
      <p:sp>
        <p:nvSpPr>
          <p:cNvPr id="10" name="Zone de texte 3">
            <a:extLst>
              <a:ext uri="{FF2B5EF4-FFF2-40B4-BE49-F238E27FC236}">
                <a16:creationId xmlns:a16="http://schemas.microsoft.com/office/drawing/2014/main" id="{AD1A556B-92B5-9F42-BAD2-D5B9D55C0A3C}"/>
              </a:ext>
            </a:extLst>
          </p:cNvPr>
          <p:cNvSpPr txBox="1"/>
          <p:nvPr/>
        </p:nvSpPr>
        <p:spPr>
          <a:xfrm>
            <a:off x="4855832" y="2538460"/>
            <a:ext cx="7336168" cy="3903904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‘‘</a:t>
            </a:r>
            <a:r>
              <a:rPr lang="es-ES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El trabajo que realizan los laicos es enorme, sobre todo desde el Vaticano II.</a:t>
            </a:r>
            <a:r>
              <a:rPr lang="fr-BE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’’</a:t>
            </a:r>
            <a:r>
              <a:rPr lang="fr-FR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>
              <a:spcAft>
                <a:spcPts val="0"/>
              </a:spcAft>
            </a:pP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‘‘ </a:t>
            </a:r>
            <a:r>
              <a:rPr lang="es-ES" sz="24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¡Sin los laicos la Iglesia hoy no existiría! Son ellos las que la hacen progresar, los que hacen avanzar el desarrollo de los programas sociales, de educación…”</a:t>
            </a:r>
            <a:endParaRPr lang="fr-BE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Bef>
                <a:spcPts val="1200"/>
              </a:spcBef>
              <a:spcAft>
                <a:spcPts val="600"/>
              </a:spcAft>
            </a:pPr>
            <a:r>
              <a:rPr lang="fr-F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r"/>
            <a:r>
              <a:rPr lang="fr-FR" sz="2000" b="1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Cardenal</a:t>
            </a:r>
            <a:r>
              <a:rPr lang="fr-FR" sz="20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Farrell</a:t>
            </a:r>
            <a:r>
              <a:rPr lang="fr-F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algn="r">
              <a:spcAft>
                <a:spcPts val="600"/>
              </a:spcAft>
            </a:pPr>
            <a:r>
              <a:rPr lang="es-ES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Prefecto del Dicasterio para los Laicos, la Familia y la Vida,</a:t>
            </a:r>
            <a:endParaRPr lang="fr-B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spcAft>
                <a:spcPts val="1200"/>
              </a:spcAft>
            </a:pPr>
            <a:r>
              <a:rPr lang="fr-F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Vaticano</a:t>
            </a:r>
            <a:r>
              <a:rPr lang="fr-F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16 de </a:t>
            </a:r>
            <a:r>
              <a:rPr lang="fr-FR" sz="2000" i="1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septiembre</a:t>
            </a:r>
            <a:r>
              <a:rPr lang="fr-FR" sz="20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2021 </a:t>
            </a:r>
            <a:endParaRPr lang="fr-B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738D4350-00C1-DAA7-0C72-091B6A65A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25" y="202445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769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8F365-405D-5049-96C5-266D8EB4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4894" y="1266040"/>
            <a:ext cx="7981256" cy="618761"/>
          </a:xfrm>
        </p:spPr>
        <p:txBody>
          <a:bodyPr>
            <a:normAutofit/>
          </a:bodyPr>
          <a:lstStyle/>
          <a:p>
            <a:r>
              <a:rPr lang="es-ES" sz="3600" b="1">
                <a:latin typeface="+mn-lt"/>
              </a:rPr>
              <a:t>Preguntas para la reflexión en grupo</a:t>
            </a:r>
            <a:endParaRPr lang="es-ES" sz="3600">
              <a:latin typeface="+mn-lt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277" y="2299854"/>
            <a:ext cx="10418190" cy="3588327"/>
          </a:xfrm>
        </p:spPr>
        <p:txBody>
          <a:bodyPr>
            <a:noAutofit/>
          </a:bodyPr>
          <a:lstStyle/>
          <a:p>
            <a:pPr marL="514350" lvl="0" indent="-514350" algn="just">
              <a:spcAft>
                <a:spcPts val="1800"/>
              </a:spcAft>
              <a:buFont typeface="+mj-lt"/>
              <a:buAutoNum type="arabicParenR"/>
            </a:pP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¿Qué es lo que más ha llamado vuestra atención?</a:t>
            </a:r>
            <a:r>
              <a:rPr lang="fr-FR" dirty="0">
                <a:ea typeface="Batang" panose="02030600000101010101" pitchFamily="18" charset="-127"/>
                <a:cs typeface="Al Bayan Plain" pitchFamily="2" charset="-78"/>
              </a:rPr>
              <a:t> </a:t>
            </a:r>
          </a:p>
          <a:p>
            <a:pPr marL="514350" lvl="0" indent="-514350">
              <a:spcAft>
                <a:spcPts val="1800"/>
              </a:spcAft>
              <a:buFont typeface="+mj-lt"/>
              <a:buAutoNum type="arabicParenR"/>
            </a:pP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¿Cuáles son las principales dificultades relacionadas con la gobernanza que encuentra en su grupo/asociación?</a:t>
            </a:r>
            <a:r>
              <a:rPr lang="fr-FR" dirty="0">
                <a:ea typeface="Batang" panose="02030600000101010101" pitchFamily="18" charset="-127"/>
                <a:cs typeface="Al Bayan Plain" pitchFamily="2" charset="-78"/>
              </a:rPr>
              <a:t> </a:t>
            </a:r>
          </a:p>
          <a:p>
            <a:pPr marL="514350" indent="-514350">
              <a:spcAft>
                <a:spcPts val="1800"/>
              </a:spcAft>
              <a:buFont typeface="+mj-lt"/>
              <a:buAutoNum type="arabicParenR"/>
            </a:pP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¿Qué formación en materia de buen gobierno ofrecen a las voluntarias de su asociación?</a:t>
            </a:r>
            <a:r>
              <a:rPr lang="fr-FR" dirty="0">
                <a:ea typeface="Batang" panose="02030600000101010101" pitchFamily="18" charset="-127"/>
                <a:cs typeface="Al Bayan Plain" pitchFamily="2" charset="-78"/>
              </a:rPr>
              <a:t>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1614F61-4510-CE49-9382-93C2E7457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4" name="Picture 2" descr="Dicasterio para los Laicos, la Familia y la Vida">
            <a:extLst>
              <a:ext uri="{FF2B5EF4-FFF2-40B4-BE49-F238E27FC236}">
                <a16:creationId xmlns:a16="http://schemas.microsoft.com/office/drawing/2014/main" id="{7D21F074-E093-81F7-8D74-6D885C82B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518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519" y="2161313"/>
            <a:ext cx="9925538" cy="4419600"/>
          </a:xfrm>
        </p:spPr>
        <p:txBody>
          <a:bodyPr>
            <a:noAutofit/>
          </a:bodyPr>
          <a:lstStyle/>
          <a:p>
            <a:pPr marL="457200" indent="-457200" algn="just">
              <a:spcAft>
                <a:spcPts val="1200"/>
              </a:spcAft>
              <a:buFont typeface="+mj-lt"/>
              <a:buAutoNum type="arabicParenR" startAt="4"/>
            </a:pP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¿Cómo nos podemos asegurar de que las personas contratadas por las asociaciones AIC trabajan en condiciones decentes? Si es necesario, ¿qué podemos hacer para mejorar sus condiciones de trabajo?</a:t>
            </a:r>
            <a:endParaRPr lang="fr-FR" dirty="0">
              <a:ea typeface="Batang" panose="02030600000101010101" pitchFamily="18" charset="-127"/>
              <a:cs typeface="Al Bayan Plain" pitchFamily="2" charset="-78"/>
            </a:endParaRPr>
          </a:p>
          <a:p>
            <a:pPr marL="457200" indent="-457200" algn="just">
              <a:spcAft>
                <a:spcPts val="1200"/>
              </a:spcAft>
              <a:buFont typeface="+mj-lt"/>
              <a:buAutoNum type="arabicParenR" startAt="4"/>
            </a:pPr>
            <a:r>
              <a:rPr lang="es-ES" sz="2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¿Qué más podríamos hacer para difundir el espíritu del Decreto en el seno de nuestra asociación y favorecer la renovación de los responsables de equipo como lo pide el Dicasterio?</a:t>
            </a:r>
            <a:r>
              <a:rPr lang="fr-FR" dirty="0">
                <a:ea typeface="Batang" panose="02030600000101010101" pitchFamily="18" charset="-127"/>
                <a:cs typeface="Al Bayan Plain" pitchFamily="2" charset="-78"/>
              </a:rPr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1614F61-4510-CE49-9382-93C2E74578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9A1D939F-29ED-34B0-89BD-57B58A64C3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ECEF8B4-FCA6-FADF-E26A-046A198C86B1}"/>
              </a:ext>
            </a:extLst>
          </p:cNvPr>
          <p:cNvSpPr txBox="1">
            <a:spLocks/>
          </p:cNvSpPr>
          <p:nvPr/>
        </p:nvSpPr>
        <p:spPr>
          <a:xfrm>
            <a:off x="3124894" y="1266040"/>
            <a:ext cx="7981256" cy="618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 b="1">
                <a:latin typeface="+mn-lt"/>
              </a:rPr>
              <a:t>Preguntas para la reflexión en grupo</a:t>
            </a:r>
            <a:endParaRPr lang="fr-FR" sz="3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70198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icasterio para los Laicos, la Familia y la Vida">
            <a:extLst>
              <a:ext uri="{FF2B5EF4-FFF2-40B4-BE49-F238E27FC236}">
                <a16:creationId xmlns:a16="http://schemas.microsoft.com/office/drawing/2014/main" id="{FD7451B6-5F32-9DF1-F325-8503DF7A4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80" y="5177819"/>
            <a:ext cx="2758556" cy="156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18F365-405D-5049-96C5-266D8EB4C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126" y="0"/>
            <a:ext cx="5678563" cy="814209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err="1"/>
              <a:t>Contexto</a:t>
            </a:r>
            <a:endParaRPr lang="fr-FR" sz="3200" b="1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AD29A05E-098C-9F40-823F-4BCCD775C281}"/>
              </a:ext>
            </a:extLst>
          </p:cNvPr>
          <p:cNvSpPr txBox="1">
            <a:spLocks/>
          </p:cNvSpPr>
          <p:nvPr/>
        </p:nvSpPr>
        <p:spPr>
          <a:xfrm>
            <a:off x="0" y="778225"/>
            <a:ext cx="6324605" cy="46427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fr-FR" sz="2200" b="1" dirty="0" err="1"/>
              <a:t>Situaciones</a:t>
            </a:r>
            <a:r>
              <a:rPr lang="fr-FR" sz="2200" b="1" dirty="0"/>
              <a:t> de </a:t>
            </a:r>
            <a:r>
              <a:rPr lang="fr-FR" sz="2200" b="1" dirty="0" err="1"/>
              <a:t>abuso</a:t>
            </a:r>
            <a:r>
              <a:rPr lang="fr-FR" sz="2200" b="1" dirty="0"/>
              <a:t> </a:t>
            </a:r>
            <a:r>
              <a:rPr lang="fr-FR" sz="2200" dirty="0"/>
              <a:t>de las que se ha </a:t>
            </a:r>
            <a:r>
              <a:rPr lang="fr-FR" sz="2200" dirty="0" err="1"/>
              <a:t>hecho</a:t>
            </a:r>
            <a:r>
              <a:rPr lang="fr-FR" sz="2200" dirty="0"/>
              <a:t> </a:t>
            </a:r>
            <a:r>
              <a:rPr lang="fr-FR" sz="2200" dirty="0" err="1"/>
              <a:t>eco</a:t>
            </a:r>
            <a:r>
              <a:rPr lang="fr-FR" sz="2200" dirty="0"/>
              <a:t> el </a:t>
            </a:r>
            <a:r>
              <a:rPr lang="fr-FR" sz="2200" dirty="0" err="1"/>
              <a:t>Dicasterio</a:t>
            </a:r>
            <a:r>
              <a:rPr lang="fr-FR" sz="2200" dirty="0"/>
              <a:t> para los </a:t>
            </a:r>
            <a:r>
              <a:rPr lang="fr-FR" sz="2200" dirty="0" err="1"/>
              <a:t>Laicos</a:t>
            </a:r>
            <a:r>
              <a:rPr lang="fr-FR" sz="2200" dirty="0"/>
              <a:t>, la Familia y la Vida.</a:t>
            </a:r>
          </a:p>
          <a:p>
            <a:pPr>
              <a:lnSpc>
                <a:spcPct val="100000"/>
              </a:lnSpc>
              <a:buFont typeface="Wingdings" pitchFamily="2" charset="2"/>
              <a:buChar char="§"/>
            </a:pPr>
            <a:r>
              <a:rPr lang="fr-FR" sz="2200" dirty="0"/>
              <a:t>06/2021: </a:t>
            </a:r>
            <a:r>
              <a:rPr lang="fr-FR" sz="2200" dirty="0" err="1"/>
              <a:t>nuevo</a:t>
            </a:r>
            <a:r>
              <a:rPr lang="fr-FR" sz="2200" dirty="0"/>
              <a:t> </a:t>
            </a:r>
            <a:r>
              <a:rPr lang="fr-FR" sz="2200" b="1" dirty="0" err="1"/>
              <a:t>Decreto</a:t>
            </a:r>
            <a:r>
              <a:rPr lang="fr-FR" sz="2200" b="1" dirty="0"/>
              <a:t> General </a:t>
            </a:r>
            <a:r>
              <a:rPr lang="fr-FR" sz="2200" dirty="0"/>
              <a:t>para </a:t>
            </a:r>
            <a:r>
              <a:rPr lang="fr-FR" sz="2200" dirty="0" err="1"/>
              <a:t>promover</a:t>
            </a:r>
            <a:r>
              <a:rPr lang="fr-FR" sz="2200" dirty="0"/>
              <a:t> </a:t>
            </a:r>
            <a:r>
              <a:rPr lang="es-ES" sz="2200" dirty="0"/>
              <a:t>la </a:t>
            </a:r>
            <a:r>
              <a:rPr lang="fr-BE" sz="2200" dirty="0" err="1">
                <a:solidFill>
                  <a:srgbClr val="C00000"/>
                </a:solidFill>
              </a:rPr>
              <a:t>renovación</a:t>
            </a:r>
            <a:r>
              <a:rPr lang="fr-BE" sz="2200" dirty="0">
                <a:solidFill>
                  <a:srgbClr val="C00000"/>
                </a:solidFill>
              </a:rPr>
              <a:t> </a:t>
            </a:r>
            <a:r>
              <a:rPr lang="fr-BE" sz="2200" dirty="0"/>
              <a:t>de</a:t>
            </a:r>
            <a:r>
              <a:rPr lang="fr-BE" sz="2200" dirty="0">
                <a:solidFill>
                  <a:srgbClr val="C00000"/>
                </a:solidFill>
              </a:rPr>
              <a:t> </a:t>
            </a:r>
            <a:r>
              <a:rPr lang="es-ES" sz="2200" dirty="0"/>
              <a:t>los órganos de gobierno de las asociaciones</a:t>
            </a:r>
            <a:endParaRPr lang="fr-BE" sz="2200" b="1" dirty="0"/>
          </a:p>
          <a:p>
            <a:pPr>
              <a:lnSpc>
                <a:spcPct val="100000"/>
              </a:lnSpc>
              <a:spcAft>
                <a:spcPts val="1800"/>
              </a:spcAft>
              <a:buFont typeface="Wingdings" pitchFamily="2" charset="2"/>
              <a:buChar char="§"/>
            </a:pPr>
            <a:r>
              <a:rPr lang="fr-BE" sz="2200" dirty="0"/>
              <a:t>09/2021 :</a:t>
            </a:r>
            <a:r>
              <a:rPr lang="fr-BE" sz="2200" b="1" dirty="0"/>
              <a:t> </a:t>
            </a:r>
            <a:r>
              <a:rPr lang="fr-BE" sz="2200" b="1" dirty="0" err="1"/>
              <a:t>Symposio</a:t>
            </a:r>
            <a:r>
              <a:rPr lang="fr-FR" sz="2200" dirty="0"/>
              <a:t> ‘</a:t>
            </a:r>
            <a:r>
              <a:rPr lang="fr-FR" sz="2200" i="1" dirty="0"/>
              <a:t>La </a:t>
            </a:r>
            <a:r>
              <a:rPr lang="fr-FR" sz="2200" i="1" dirty="0" err="1">
                <a:solidFill>
                  <a:srgbClr val="C00000"/>
                </a:solidFill>
              </a:rPr>
              <a:t>responsabilidad</a:t>
            </a:r>
            <a:r>
              <a:rPr lang="fr-FR" sz="2200" i="1" dirty="0"/>
              <a:t> de </a:t>
            </a:r>
            <a:r>
              <a:rPr lang="fr-FR" sz="2200" i="1" dirty="0" err="1"/>
              <a:t>gobierno</a:t>
            </a:r>
            <a:r>
              <a:rPr lang="fr-FR" sz="2200" i="1" dirty="0"/>
              <a:t> en las </a:t>
            </a:r>
            <a:r>
              <a:rPr lang="fr-FR" sz="2200" i="1" dirty="0" err="1"/>
              <a:t>asociaciones</a:t>
            </a:r>
            <a:r>
              <a:rPr lang="fr-FR" sz="2200" i="1" dirty="0"/>
              <a:t> de </a:t>
            </a:r>
            <a:r>
              <a:rPr lang="fr-FR" sz="2200" i="1" dirty="0" err="1"/>
              <a:t>laicos</a:t>
            </a:r>
            <a:r>
              <a:rPr lang="fr-FR" sz="2200" i="1" dirty="0"/>
              <a:t>.  Un </a:t>
            </a:r>
            <a:r>
              <a:rPr lang="fr-FR" sz="2200" i="1" dirty="0" err="1">
                <a:solidFill>
                  <a:srgbClr val="C00000"/>
                </a:solidFill>
              </a:rPr>
              <a:t>servicio</a:t>
            </a:r>
            <a:r>
              <a:rPr lang="fr-FR" sz="2200" i="1" dirty="0">
                <a:solidFill>
                  <a:srgbClr val="C00000"/>
                </a:solidFill>
              </a:rPr>
              <a:t> </a:t>
            </a:r>
            <a:r>
              <a:rPr lang="fr-FR" sz="2200" i="1" dirty="0" err="1">
                <a:solidFill>
                  <a:srgbClr val="C00000"/>
                </a:solidFill>
              </a:rPr>
              <a:t>eclesial</a:t>
            </a:r>
            <a:r>
              <a:rPr lang="fr-FR" sz="2200" i="1" dirty="0"/>
              <a:t>’.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200" dirty="0" err="1"/>
              <a:t>Oportunidad</a:t>
            </a:r>
            <a:r>
              <a:rPr lang="fr-FR" sz="2200" dirty="0"/>
              <a:t> para </a:t>
            </a:r>
            <a:r>
              <a:rPr lang="fr-FR" sz="2200" dirty="0" err="1"/>
              <a:t>reflexionar</a:t>
            </a:r>
            <a:r>
              <a:rPr lang="fr-FR" sz="2200" dirty="0"/>
              <a:t> en el </a:t>
            </a:r>
            <a:r>
              <a:rPr lang="fr-FR" sz="2200" dirty="0" err="1"/>
              <a:t>seno</a:t>
            </a:r>
            <a:r>
              <a:rPr lang="fr-FR" sz="2200" dirty="0"/>
              <a:t> de la AIC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fr-FR" sz="2200" dirty="0"/>
              <a:t>sobre el </a:t>
            </a:r>
            <a:r>
              <a:rPr lang="fr-FR" sz="2200" dirty="0" err="1"/>
              <a:t>ejercicio</a:t>
            </a:r>
            <a:r>
              <a:rPr lang="fr-FR" sz="2200" dirty="0"/>
              <a:t> de la </a:t>
            </a:r>
            <a:r>
              <a:rPr lang="fr-FR" sz="2200" dirty="0" err="1"/>
              <a:t>autoridad</a:t>
            </a:r>
            <a:r>
              <a:rPr lang="fr-FR" sz="2200" dirty="0"/>
              <a:t> </a:t>
            </a:r>
            <a:r>
              <a:rPr lang="fr-FR" sz="2200" dirty="0" err="1"/>
              <a:t>desde</a:t>
            </a:r>
            <a:r>
              <a:rPr lang="fr-FR" sz="2200" dirty="0"/>
              <a:t> </a:t>
            </a:r>
            <a:r>
              <a:rPr lang="fr-FR" sz="2200" dirty="0" err="1"/>
              <a:t>una</a:t>
            </a:r>
            <a:r>
              <a:rPr lang="fr-FR" sz="2200" dirty="0"/>
              <a:t> </a:t>
            </a:r>
            <a:r>
              <a:rPr lang="fr-FR" sz="2200" dirty="0" err="1"/>
              <a:t>perspectiva</a:t>
            </a:r>
            <a:r>
              <a:rPr lang="fr-FR" sz="2200" dirty="0"/>
              <a:t> </a:t>
            </a:r>
            <a:r>
              <a:rPr lang="fr-FR" sz="2200" dirty="0" err="1"/>
              <a:t>eclesial</a:t>
            </a:r>
            <a:r>
              <a:rPr lang="fr-FR" sz="2200" dirty="0"/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F088716-DE5A-4844-876D-3B0AF4765A07}"/>
              </a:ext>
            </a:extLst>
          </p:cNvPr>
          <p:cNvSpPr txBox="1"/>
          <p:nvPr/>
        </p:nvSpPr>
        <p:spPr>
          <a:xfrm>
            <a:off x="4044197" y="6209803"/>
            <a:ext cx="2580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 err="1"/>
              <a:t>Vaticano</a:t>
            </a:r>
            <a:r>
              <a:rPr lang="fr-FR" sz="2000" i="1" dirty="0"/>
              <a:t> 16/09/2021</a:t>
            </a:r>
          </a:p>
        </p:txBody>
      </p:sp>
      <p:pic>
        <p:nvPicPr>
          <p:cNvPr id="14" name="Image 13" descr="Le Pape François rencontre les associations internationales de fidèles en salle du Synode, jeudi 16 septembre 2021. ">
            <a:extLst>
              <a:ext uri="{FF2B5EF4-FFF2-40B4-BE49-F238E27FC236}">
                <a16:creationId xmlns:a16="http://schemas.microsoft.com/office/drawing/2014/main" id="{314A5DE6-4C5C-134B-8FD5-F165A3D26C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25" y="3500438"/>
            <a:ext cx="5857874" cy="3386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4B78A0C-A01B-154C-8698-6FFA53DA53A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5" y="0"/>
            <a:ext cx="1576384" cy="18818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50EF03E-6FDD-7F43-A2B4-266A534A690C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2"/>
          <a:stretch/>
        </p:blipFill>
        <p:spPr bwMode="auto">
          <a:xfrm>
            <a:off x="6324605" y="1881822"/>
            <a:ext cx="1576384" cy="16186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F984E1A-1F20-5F49-B0E5-274197C036ED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989" y="0"/>
            <a:ext cx="4386265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1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icasterio para los Laicos, la Familia y la Vida">
            <a:extLst>
              <a:ext uri="{FF2B5EF4-FFF2-40B4-BE49-F238E27FC236}">
                <a16:creationId xmlns:a16="http://schemas.microsoft.com/office/drawing/2014/main" id="{6E495044-0897-2BBA-ADF9-4A30AAB058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91" y="1692613"/>
            <a:ext cx="11188299" cy="477123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Bef>
                <a:spcPts val="1600"/>
              </a:spcBef>
              <a:buNone/>
            </a:pPr>
            <a:r>
              <a:rPr lang="es-ES" sz="3200" b="1" dirty="0">
                <a:solidFill>
                  <a:srgbClr val="C00000"/>
                </a:solidFill>
              </a:rPr>
              <a:t>Misión eclesial</a:t>
            </a:r>
            <a:r>
              <a:rPr lang="es-ES" sz="3200" dirty="0">
                <a:solidFill>
                  <a:srgbClr val="C00000"/>
                </a:solidFill>
              </a:rPr>
              <a:t> </a:t>
            </a:r>
            <a:r>
              <a:rPr lang="es-ES" sz="3200" b="1" dirty="0"/>
              <a:t>de las asociaciones de laicos</a:t>
            </a:r>
            <a:r>
              <a:rPr lang="es-ES" sz="3200" dirty="0"/>
              <a:t> </a:t>
            </a:r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es-ES" sz="3200" dirty="0"/>
              <a:t> Vivir y hacer fructificar los carismas</a:t>
            </a:r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es-ES" sz="3200" dirty="0"/>
              <a:t> Ser una fuerza misionera y un presencia profética</a:t>
            </a:r>
          </a:p>
          <a:p>
            <a:pPr lvl="1">
              <a:lnSpc>
                <a:spcPct val="150000"/>
              </a:lnSpc>
              <a:spcAft>
                <a:spcPts val="1200"/>
              </a:spcAft>
            </a:pPr>
            <a:r>
              <a:rPr lang="es-ES" sz="3200" dirty="0"/>
              <a:t> Construir el futuro del santo pueblo fiel de Dios</a:t>
            </a:r>
          </a:p>
          <a:p>
            <a:pPr lvl="1">
              <a:lnSpc>
                <a:spcPct val="120000"/>
              </a:lnSpc>
              <a:spcAft>
                <a:spcPts val="1200"/>
              </a:spcAft>
            </a:pPr>
            <a:r>
              <a:rPr lang="es-ES" sz="3200" dirty="0"/>
              <a:t> Utilizar los dones recibidos para conseguir los fines que nos son propios y por el bien de nuestros miembros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endParaRPr lang="es-ES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7D0DAC-ACEA-CF4F-8E1F-B7FFBB62E1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60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31" y="1563757"/>
            <a:ext cx="8266544" cy="498281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b="1"/>
              <a:t>Gobernanza y </a:t>
            </a:r>
            <a:r>
              <a:rPr lang="es-ES" sz="3200" b="1">
                <a:solidFill>
                  <a:srgbClr val="C00000"/>
                </a:solidFill>
              </a:rPr>
              <a:t>llamada a servir</a:t>
            </a:r>
          </a:p>
          <a:p>
            <a:pPr>
              <a:lnSpc>
                <a:spcPct val="150000"/>
              </a:lnSpc>
            </a:pPr>
            <a:r>
              <a:rPr lang="es-ES" sz="3200" dirty="0"/>
              <a:t> Servidores del Señor y de nuestros hermanos</a:t>
            </a:r>
          </a:p>
          <a:p>
            <a:pPr>
              <a:lnSpc>
                <a:spcPct val="150000"/>
              </a:lnSpc>
            </a:pPr>
            <a:r>
              <a:rPr lang="es-ES" sz="3200" dirty="0"/>
              <a:t> Noción de servicio: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2800" dirty="0"/>
              <a:t>  </a:t>
            </a:r>
            <a:r>
              <a:rPr lang="es-ES" sz="3200" dirty="0"/>
              <a:t>Servicio a la </a:t>
            </a:r>
            <a:r>
              <a:rPr lang="es-ES" sz="3200" dirty="0">
                <a:solidFill>
                  <a:srgbClr val="C00000"/>
                </a:solidFill>
              </a:rPr>
              <a:t>persona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dirty="0"/>
              <a:t>  Servicio al </a:t>
            </a:r>
            <a:r>
              <a:rPr lang="es-ES" sz="3200" dirty="0">
                <a:solidFill>
                  <a:srgbClr val="C00000"/>
                </a:solidFill>
              </a:rPr>
              <a:t>carisma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v"/>
            </a:pPr>
            <a:r>
              <a:rPr lang="es-ES" sz="3200" dirty="0"/>
              <a:t>  Servicio a la </a:t>
            </a:r>
            <a:r>
              <a:rPr lang="es-ES" sz="3200" dirty="0">
                <a:solidFill>
                  <a:srgbClr val="C00000"/>
                </a:solidFill>
              </a:rPr>
              <a:t>misión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6E2EA9-8417-AE47-A931-BECD5F36C5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EA5958B6-9C2D-A00D-4237-BF8031DF1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386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607" y="1726050"/>
            <a:ext cx="11416173" cy="4785585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3200" b="1" dirty="0"/>
              <a:t>Gobernanza</a:t>
            </a:r>
            <a:r>
              <a:rPr lang="es-ES" sz="3200" dirty="0"/>
              <a:t> </a:t>
            </a:r>
            <a:r>
              <a:rPr lang="es-ES" sz="3200" b="1" dirty="0">
                <a:solidFill>
                  <a:srgbClr val="C00000"/>
                </a:solidFill>
              </a:rPr>
              <a:t>al servicio del carisma</a:t>
            </a:r>
          </a:p>
          <a:p>
            <a:pPr lvl="1">
              <a:lnSpc>
                <a:spcPct val="150000"/>
              </a:lnSpc>
            </a:pPr>
            <a:r>
              <a:rPr lang="es-ES" sz="3200" dirty="0"/>
              <a:t>Carisma = </a:t>
            </a:r>
            <a:r>
              <a:rPr lang="es-ES" sz="3200" b="1" dirty="0"/>
              <a:t>don suscitado por el Espíritu Santo</a:t>
            </a:r>
            <a:r>
              <a:rPr lang="es-ES" sz="3200" dirty="0"/>
              <a:t> </a:t>
            </a:r>
            <a:endParaRPr lang="es-ES" sz="3200" b="1" i="1" dirty="0"/>
          </a:p>
          <a:p>
            <a:pPr lvl="1">
              <a:lnSpc>
                <a:spcPct val="150000"/>
              </a:lnSpc>
            </a:pPr>
            <a:r>
              <a:rPr lang="es-ES" sz="3200" dirty="0"/>
              <a:t>Carisma del fundador -&gt; </a:t>
            </a:r>
            <a:r>
              <a:rPr lang="es-ES" sz="3200" b="1" dirty="0"/>
              <a:t>carisma colectivo</a:t>
            </a:r>
            <a:endParaRPr lang="es-ES" sz="3200" b="1" dirty="0">
              <a:solidFill>
                <a:srgbClr val="C00000"/>
              </a:solidFill>
            </a:endParaRPr>
          </a:p>
          <a:p>
            <a:pPr lvl="1">
              <a:lnSpc>
                <a:spcPct val="100000"/>
              </a:lnSpc>
            </a:pPr>
            <a:r>
              <a:rPr lang="es-ES" sz="3200" dirty="0"/>
              <a:t>Miembros </a:t>
            </a:r>
            <a:r>
              <a:rPr lang="es-ES" sz="3200" b="1" dirty="0"/>
              <a:t>guardianes corresponsables </a:t>
            </a:r>
            <a:r>
              <a:rPr lang="es-ES" sz="3200" dirty="0"/>
              <a:t>del carisma continuamente vivido y revitalizado -&gt; maduración constante</a:t>
            </a:r>
            <a:endParaRPr lang="es-ES" sz="3200" dirty="0">
              <a:solidFill>
                <a:srgbClr val="C00000"/>
              </a:solidFill>
            </a:endParaRPr>
          </a:p>
          <a:p>
            <a:pPr lvl="1">
              <a:lnSpc>
                <a:spcPct val="110000"/>
              </a:lnSpc>
            </a:pPr>
            <a:r>
              <a:rPr lang="es-ES" sz="3200" dirty="0"/>
              <a:t>Presidente y Consejo Directivo = </a:t>
            </a:r>
            <a:r>
              <a:rPr lang="es-ES" sz="3200" b="1" dirty="0"/>
              <a:t>primeros servidores </a:t>
            </a:r>
            <a:r>
              <a:rPr lang="es-ES" sz="3200" dirty="0"/>
              <a:t>del carisma colectivo</a:t>
            </a:r>
          </a:p>
          <a:p>
            <a:pPr lvl="1">
              <a:lnSpc>
                <a:spcPct val="150000"/>
              </a:lnSpc>
              <a:buClr>
                <a:schemeClr val="tx1"/>
              </a:buClr>
            </a:pPr>
            <a:r>
              <a:rPr lang="es-ES" sz="3200" dirty="0">
                <a:solidFill>
                  <a:srgbClr val="C00000"/>
                </a:solidFill>
              </a:rPr>
              <a:t> </a:t>
            </a:r>
            <a:r>
              <a:rPr lang="es-ES" sz="3200" dirty="0"/>
              <a:t>Un carisma </a:t>
            </a:r>
            <a:r>
              <a:rPr lang="es-ES" sz="3200" b="1" dirty="0"/>
              <a:t>por transmitir </a:t>
            </a:r>
            <a:r>
              <a:rPr lang="es-ES" sz="3200" dirty="0"/>
              <a:t>(oración, estatutos, Jesús en el centro)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B81FB1-FB03-1F45-9290-EC1186A984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C280CCF7-0093-6718-3D81-B0176EB50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69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75" y="1830717"/>
            <a:ext cx="10925152" cy="458198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s-ES" sz="3200" b="1" dirty="0"/>
              <a:t>Gobernanza</a:t>
            </a:r>
            <a:r>
              <a:rPr lang="es-ES" sz="3200" dirty="0"/>
              <a:t> </a:t>
            </a:r>
            <a:r>
              <a:rPr lang="es-ES" sz="3200" b="1" dirty="0">
                <a:solidFill>
                  <a:srgbClr val="C00000"/>
                </a:solidFill>
              </a:rPr>
              <a:t>al servicio del carisma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s-ES" i="1" dirty="0"/>
          </a:p>
          <a:p>
            <a:pPr marL="3200400" lvl="7" indent="0">
              <a:lnSpc>
                <a:spcPct val="150000"/>
              </a:lnSpc>
              <a:buNone/>
            </a:pPr>
            <a:r>
              <a:rPr lang="es-ES" sz="2600" i="1" dirty="0"/>
              <a:t>“ </a:t>
            </a:r>
            <a:r>
              <a:rPr lang="es-ES" sz="2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uno, allí donde el Señor lo ha puesto, está llamado a hacerlos crecer y fructificar, confiado en que es Dios quien obra todo en todos. (…) </a:t>
            </a:r>
            <a:r>
              <a:rPr lang="es-ES" sz="2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Espíritu Santo</a:t>
            </a:r>
            <a:r>
              <a:rPr lang="es-ES" sz="2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(…) </a:t>
            </a:r>
            <a:r>
              <a:rPr lang="es-ES" sz="28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actúa en la vida de cada asociación.”</a:t>
            </a:r>
            <a:r>
              <a:rPr lang="es-ES" sz="2600" i="1" dirty="0"/>
              <a:t> </a:t>
            </a:r>
            <a:endParaRPr lang="es-ES" sz="2600" dirty="0"/>
          </a:p>
          <a:p>
            <a:pPr marL="0" indent="0" algn="r">
              <a:buNone/>
            </a:pPr>
            <a:r>
              <a:rPr lang="es-ES" sz="2400" i="1" dirty="0"/>
              <a:t>(Papa Francisco)</a:t>
            </a:r>
            <a:endParaRPr lang="es-ES" sz="2400" dirty="0"/>
          </a:p>
          <a:p>
            <a:pPr marL="457200" lvl="1" indent="0">
              <a:lnSpc>
                <a:spcPct val="150000"/>
              </a:lnSpc>
              <a:buNone/>
            </a:pPr>
            <a:endParaRPr lang="es-ES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B81FB1-FB03-1F45-9290-EC1186A984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7" name="Image 6" descr="feu de l'esprit">
            <a:extLst>
              <a:ext uri="{FF2B5EF4-FFF2-40B4-BE49-F238E27FC236}">
                <a16:creationId xmlns:a16="http://schemas.microsoft.com/office/drawing/2014/main" id="{98E8EDDE-6C7F-FD4B-B8CC-DCDB9942355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13" y="2798600"/>
            <a:ext cx="2263977" cy="2646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BD38B836-65D5-D184-8383-DC8C8A23B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761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74" y="1692613"/>
            <a:ext cx="8632225" cy="4493363"/>
          </a:xfrm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s-ES" sz="3200" b="1" dirty="0">
                <a:solidFill>
                  <a:srgbClr val="C00000"/>
                </a:solidFill>
              </a:rPr>
              <a:t>Obstáculos</a:t>
            </a:r>
            <a:r>
              <a:rPr lang="es-ES" sz="3200" b="1" dirty="0"/>
              <a:t> para una buena gobernanza:</a:t>
            </a:r>
            <a:r>
              <a:rPr lang="es-ES" sz="3200" dirty="0"/>
              <a:t> </a:t>
            </a:r>
          </a:p>
          <a:p>
            <a:pPr lvl="1">
              <a:lnSpc>
                <a:spcPct val="200000"/>
              </a:lnSpc>
            </a:pPr>
            <a:r>
              <a:rPr lang="es-ES" sz="3200" dirty="0"/>
              <a:t> El</a:t>
            </a:r>
            <a:r>
              <a:rPr lang="es-ES" sz="3200" b="1" dirty="0"/>
              <a:t> deseo de poder </a:t>
            </a:r>
          </a:p>
          <a:p>
            <a:pPr lvl="1">
              <a:lnSpc>
                <a:spcPct val="200000"/>
              </a:lnSpc>
            </a:pPr>
            <a:r>
              <a:rPr lang="es-ES" sz="3200" dirty="0">
                <a:effectLst/>
              </a:rPr>
              <a:t> </a:t>
            </a:r>
            <a:r>
              <a:rPr lang="es-ES" sz="3200" dirty="0"/>
              <a:t>La</a:t>
            </a:r>
            <a:r>
              <a:rPr lang="es-ES" sz="3200" b="1" dirty="0"/>
              <a:t> deslealtad </a:t>
            </a:r>
            <a:r>
              <a:rPr lang="es-ES" sz="3200" dirty="0">
                <a:effectLst/>
              </a:rPr>
              <a:t> </a:t>
            </a:r>
            <a:endParaRPr lang="es-ES" sz="3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81881B5-2C84-A94B-8EC5-B9CA09A3AE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F07314BC-A177-5975-7693-FC770E9F0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6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375" y="1692613"/>
            <a:ext cx="11136088" cy="490522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3200" b="1" dirty="0"/>
              <a:t>Gobernanza y </a:t>
            </a:r>
            <a:r>
              <a:rPr lang="es-ES" sz="3200" b="1" dirty="0">
                <a:solidFill>
                  <a:srgbClr val="C00000"/>
                </a:solidFill>
              </a:rPr>
              <a:t>ejercicio de la autoridad en la Iglesia</a:t>
            </a:r>
            <a:r>
              <a:rPr lang="es-ES" sz="3200" i="1" dirty="0"/>
              <a:t> 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s-ES" sz="3200" i="1" dirty="0"/>
              <a:t> </a:t>
            </a:r>
            <a:r>
              <a:rPr lang="es-ES" sz="3200" dirty="0"/>
              <a:t>Autoridad para permitir el crecimiento de la comunidad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3200" dirty="0"/>
              <a:t> </a:t>
            </a:r>
            <a:r>
              <a:rPr lang="es-ES" sz="3200" dirty="0">
                <a:effectLst/>
              </a:rPr>
              <a:t>Exigencia de </a:t>
            </a:r>
            <a:r>
              <a:rPr lang="es-ES" sz="3200" b="1" dirty="0"/>
              <a:t>discernimiento permanente </a:t>
            </a:r>
            <a:r>
              <a:rPr lang="es-ES" sz="3200" dirty="0"/>
              <a:t>y con perspectiva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s-ES" sz="3200" dirty="0"/>
              <a:t> </a:t>
            </a:r>
            <a:r>
              <a:rPr lang="es-ES" sz="3200" b="1" dirty="0"/>
              <a:t>Guardar el equilibrio </a:t>
            </a:r>
            <a:r>
              <a:rPr lang="es-ES" sz="3200" dirty="0"/>
              <a:t>entre exceso de poder y falta de gobierno</a:t>
            </a:r>
          </a:p>
          <a:p>
            <a:pPr lvl="1">
              <a:lnSpc>
                <a:spcPct val="150000"/>
              </a:lnSpc>
              <a:spcBef>
                <a:spcPts val="0"/>
              </a:spcBef>
            </a:pPr>
            <a:r>
              <a:rPr lang="es-ES" sz="3200" dirty="0"/>
              <a:t> Aparición de tensiones a veces inevitables -&gt; gestionar con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buNone/>
            </a:pPr>
            <a:r>
              <a:rPr lang="es-ES" sz="3200" dirty="0"/>
              <a:t>   discernimiento, </a:t>
            </a:r>
            <a:r>
              <a:rPr lang="es-ES" sz="3200" b="1" dirty="0"/>
              <a:t>en cohesión con nuestra misión eclesial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55FEA26-E5F7-F143-94BD-99AFC14096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A5DF5F79-1D84-D90B-EA2E-4413FF01C8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87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1BFFC3-6052-8C4C-AFF4-E13CCB79B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278" y="1694971"/>
            <a:ext cx="11726722" cy="4781550"/>
          </a:xfrm>
        </p:spPr>
        <p:txBody>
          <a:bodyPr>
            <a:normAutofit fontScale="92500" lnSpcReduction="10000"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es-ES" sz="3500" b="1" dirty="0"/>
              <a:t>Gobernanza e invitación a </a:t>
            </a:r>
            <a:r>
              <a:rPr lang="es-ES" sz="3500" b="1" dirty="0">
                <a:solidFill>
                  <a:srgbClr val="C00000"/>
                </a:solidFill>
              </a:rPr>
              <a:t>aceptar los cambios</a:t>
            </a:r>
          </a:p>
          <a:p>
            <a:pPr lvl="1">
              <a:lnSpc>
                <a:spcPct val="150000"/>
              </a:lnSpc>
            </a:pPr>
            <a:r>
              <a:rPr lang="es-ES" sz="3500" b="1" dirty="0"/>
              <a:t> </a:t>
            </a:r>
            <a:r>
              <a:rPr lang="es-ES" sz="3500" dirty="0"/>
              <a:t>Para</a:t>
            </a:r>
            <a:r>
              <a:rPr lang="es-ES" sz="3500" b="1" dirty="0"/>
              <a:t> mejorar </a:t>
            </a:r>
            <a:endParaRPr lang="es-ES" sz="3500" dirty="0"/>
          </a:p>
          <a:p>
            <a:pPr lvl="2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es-ES" sz="2800" dirty="0"/>
              <a:t> Reflexionar juntos para encarnar el carisma en situaciones nuevas</a:t>
            </a:r>
          </a:p>
          <a:p>
            <a:pPr lvl="2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v"/>
            </a:pPr>
            <a:r>
              <a:rPr lang="es-ES" sz="2800" dirty="0"/>
              <a:t> Prever una alternancia en los puestos de gobierno</a:t>
            </a:r>
          </a:p>
          <a:p>
            <a:pPr lvl="1">
              <a:lnSpc>
                <a:spcPct val="150000"/>
              </a:lnSpc>
              <a:spcAft>
                <a:spcPts val="600"/>
              </a:spcAft>
            </a:pPr>
            <a:r>
              <a:rPr lang="es-ES" sz="3200" b="1" dirty="0"/>
              <a:t> </a:t>
            </a:r>
            <a:r>
              <a:rPr lang="es-ES" sz="3500" dirty="0"/>
              <a:t>Para</a:t>
            </a:r>
            <a:r>
              <a:rPr lang="es-ES" sz="3500" b="1" dirty="0"/>
              <a:t> preparar el futuro </a:t>
            </a:r>
            <a:endParaRPr lang="es-ES" sz="2400" dirty="0"/>
          </a:p>
          <a:p>
            <a:pPr lvl="2">
              <a:lnSpc>
                <a:spcPct val="100000"/>
              </a:lnSpc>
              <a:spcAft>
                <a:spcPts val="1200"/>
              </a:spcAft>
              <a:buClr>
                <a:srgbClr val="C00000"/>
              </a:buClr>
              <a:buSzPct val="105000"/>
              <a:buFont typeface="Wingdings" pitchFamily="2" charset="2"/>
              <a:buChar char="v"/>
            </a:pPr>
            <a:r>
              <a:rPr lang="es-ES" sz="2800" dirty="0"/>
              <a:t> Aprender a escuchar y a discernir, estar disponible para un encuentro con el Señor y para una conversión personal constantes</a:t>
            </a:r>
          </a:p>
          <a:p>
            <a:pPr lvl="2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s-ES" sz="2800" b="1" dirty="0"/>
          </a:p>
          <a:p>
            <a:pPr lvl="2">
              <a:lnSpc>
                <a:spcPct val="150000"/>
              </a:lnSpc>
            </a:pPr>
            <a:endParaRPr lang="es-ES" sz="2800" b="1" dirty="0"/>
          </a:p>
          <a:p>
            <a:pPr marL="0" indent="0">
              <a:lnSpc>
                <a:spcPct val="150000"/>
              </a:lnSpc>
              <a:buNone/>
            </a:pPr>
            <a:endParaRPr lang="es-ES" sz="3200" i="1" dirty="0"/>
          </a:p>
          <a:p>
            <a:pPr marL="457200" lvl="1" indent="0">
              <a:lnSpc>
                <a:spcPct val="100000"/>
              </a:lnSpc>
              <a:buNone/>
            </a:pPr>
            <a:endParaRPr lang="es-ES" sz="3200" i="1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7F8E6E4-B22E-124E-960C-D2B9C06569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9057" y="251300"/>
            <a:ext cx="1067949" cy="1014740"/>
          </a:xfrm>
          <a:prstGeom prst="rect">
            <a:avLst/>
          </a:prstGeom>
        </p:spPr>
      </p:pic>
      <p:pic>
        <p:nvPicPr>
          <p:cNvPr id="2" name="Picture 2" descr="Dicasterio para los Laicos, la Familia y la Vida">
            <a:extLst>
              <a:ext uri="{FF2B5EF4-FFF2-40B4-BE49-F238E27FC236}">
                <a16:creationId xmlns:a16="http://schemas.microsoft.com/office/drawing/2014/main" id="{D1F03CB4-025E-D45D-5669-8104BCD06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75" y="516770"/>
            <a:ext cx="2165043" cy="122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4054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1826</TotalTime>
  <Words>794</Words>
  <Application>Microsoft Office PowerPoint</Application>
  <PresentationFormat>Grand écran</PresentationFormat>
  <Paragraphs>82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Batang</vt:lpstr>
      <vt:lpstr>Al Bayan Plain</vt:lpstr>
      <vt:lpstr>Arial</vt:lpstr>
      <vt:lpstr>Calibri</vt:lpstr>
      <vt:lpstr>Calibri Light</vt:lpstr>
      <vt:lpstr>Courier New</vt:lpstr>
      <vt:lpstr>Times New Roman</vt:lpstr>
      <vt:lpstr>Wingdings</vt:lpstr>
      <vt:lpstr>Thème Office</vt:lpstr>
      <vt:lpstr>Responsabilidad de gobierno en las asociaciones de laicos</vt:lpstr>
      <vt:lpstr>Contexto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CONCLUSION</vt:lpstr>
      <vt:lpstr>CONCLUSION</vt:lpstr>
      <vt:lpstr>Présentation PowerPoint</vt:lpstr>
      <vt:lpstr>Preguntas para la reflexión en grupo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gouvernance au sein des associations</dc:title>
  <dc:creator>Microsoft Office User</dc:creator>
  <cp:lastModifiedBy>AIC CONTACT</cp:lastModifiedBy>
  <cp:revision>75</cp:revision>
  <cp:lastPrinted>2022-05-01T22:03:25Z</cp:lastPrinted>
  <dcterms:created xsi:type="dcterms:W3CDTF">2022-05-01T20:01:17Z</dcterms:created>
  <dcterms:modified xsi:type="dcterms:W3CDTF">2023-09-29T08:25:34Z</dcterms:modified>
</cp:coreProperties>
</file>