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0" r:id="rId3"/>
    <p:sldId id="261" r:id="rId4"/>
    <p:sldId id="262" r:id="rId5"/>
    <p:sldId id="265" r:id="rId6"/>
    <p:sldId id="267" r:id="rId7"/>
    <p:sldId id="268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619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EAA7"/>
    <a:srgbClr val="294D8F"/>
    <a:srgbClr val="C5E6FF"/>
    <a:srgbClr val="9BD4FF"/>
    <a:srgbClr val="FFB9B9"/>
    <a:srgbClr val="1CCEE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9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6" y="564"/>
      </p:cViewPr>
      <p:guideLst>
        <p:guide orient="horz" pos="958"/>
        <p:guide pos="61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631358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57992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9930591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3394454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60524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46117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321328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402143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1486294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277435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410599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1CBBF9-4973-4465-8C7E-453F8C5C9558}" type="datetimeFigureOut">
              <a:rPr lang="es-CO" smtClean="0"/>
              <a:t>9/01/2024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0792CF1-0B87-451A-A6F9-06D27CAD7A44}" type="slidenum">
              <a:rPr lang="es-CO" smtClean="0"/>
              <a:t>‹N°›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5747900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FA68F7-04DD-3D7D-DA0E-4C69E1A83590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3867" y="2173017"/>
            <a:ext cx="6344743" cy="1541028"/>
          </a:xfrm>
        </p:spPr>
        <p:txBody>
          <a:bodyPr>
            <a:normAutofit/>
          </a:bodyPr>
          <a:lstStyle/>
          <a:p>
            <a:r>
              <a:rPr lang="es-ES" sz="4800" dirty="0">
                <a:latin typeface="Calibri" panose="020F0502020204030204" pitchFamily="34" charset="0"/>
                <a:cs typeface="Calibri" panose="020F0502020204030204" pitchFamily="34" charset="0"/>
              </a:rPr>
              <a:t>Recaudación de fondos</a:t>
            </a:r>
            <a:br>
              <a:rPr lang="es-ES" sz="1000" dirty="0">
                <a:latin typeface="Calibri" panose="020F0502020204030204" pitchFamily="34" charset="0"/>
                <a:cs typeface="Calibri" panose="020F0502020204030204" pitchFamily="34" charset="0"/>
              </a:rPr>
            </a:br>
            <a:endParaRPr lang="es-CO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2" name="Subtítulo 11">
            <a:extLst>
              <a:ext uri="{FF2B5EF4-FFF2-40B4-BE49-F238E27FC236}">
                <a16:creationId xmlns:a16="http://schemas.microsoft.com/office/drawing/2014/main" id="{66F4F10D-26FD-9116-F0FA-D1A6AF04928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33797" y="5167212"/>
            <a:ext cx="3163044" cy="792365"/>
          </a:xfrm>
        </p:spPr>
        <p:txBody>
          <a:bodyPr>
            <a:normAutofit/>
          </a:bodyPr>
          <a:lstStyle/>
          <a:p>
            <a:pPr algn="l">
              <a:spcBef>
                <a:spcPts val="0"/>
              </a:spcBef>
            </a:pPr>
            <a:r>
              <a:rPr lang="es-CO" b="1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Ficha de formación AIC</a:t>
            </a:r>
          </a:p>
          <a:p>
            <a:pPr algn="l">
              <a:spcBef>
                <a:spcPts val="0"/>
              </a:spcBef>
            </a:pPr>
            <a:r>
              <a:rPr lang="es-CO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Febrero - Marzo 2024</a:t>
            </a:r>
            <a:endParaRPr lang="es-ES" i="1" dirty="0"/>
          </a:p>
        </p:txBody>
      </p:sp>
      <p:pic>
        <p:nvPicPr>
          <p:cNvPr id="3074" name="Picture 2">
            <a:extLst>
              <a:ext uri="{FF2B5EF4-FFF2-40B4-BE49-F238E27FC236}">
                <a16:creationId xmlns:a16="http://schemas.microsoft.com/office/drawing/2014/main" id="{17AB6261-2D11-3858-5B5F-A3B72BEBD46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7762407" y="2173016"/>
            <a:ext cx="3231263" cy="3231263"/>
          </a:xfrm>
          <a:custGeom>
            <a:avLst/>
            <a:gdLst/>
            <a:ahLst/>
            <a:cxnLst/>
            <a:rect l="l" t="t" r="r" b="b"/>
            <a:pathLst>
              <a:path w="3741748" h="3741748">
                <a:moveTo>
                  <a:pt x="1870874" y="0"/>
                </a:moveTo>
                <a:cubicBezTo>
                  <a:pt x="2904129" y="0"/>
                  <a:pt x="3741748" y="837619"/>
                  <a:pt x="3741748" y="1870874"/>
                </a:cubicBezTo>
                <a:cubicBezTo>
                  <a:pt x="3741748" y="2904129"/>
                  <a:pt x="2904129" y="3741748"/>
                  <a:pt x="1870874" y="3741748"/>
                </a:cubicBezTo>
                <a:cubicBezTo>
                  <a:pt x="837619" y="3741748"/>
                  <a:pt x="0" y="2904129"/>
                  <a:pt x="0" y="1870874"/>
                </a:cubicBezTo>
                <a:cubicBezTo>
                  <a:pt x="0" y="837619"/>
                  <a:pt x="837619" y="0"/>
                  <a:pt x="187087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Rectángulo 9">
            <a:extLst>
              <a:ext uri="{FF2B5EF4-FFF2-40B4-BE49-F238E27FC236}">
                <a16:creationId xmlns:a16="http://schemas.microsoft.com/office/drawing/2014/main" id="{B3CB7588-6C61-B54A-5C18-D459802A86B7}"/>
              </a:ext>
            </a:extLst>
          </p:cNvPr>
          <p:cNvSpPr/>
          <p:nvPr/>
        </p:nvSpPr>
        <p:spPr>
          <a:xfrm>
            <a:off x="10216031" y="695325"/>
            <a:ext cx="1354310" cy="139065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C68F3A7F-874C-C458-EB37-137DAD9454EC}"/>
              </a:ext>
            </a:extLst>
          </p:cNvPr>
          <p:cNvSpPr txBox="1"/>
          <p:nvPr/>
        </p:nvSpPr>
        <p:spPr>
          <a:xfrm>
            <a:off x="1333797" y="5959577"/>
            <a:ext cx="4359918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i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Gloria Amparo Benítez y Milagros Galisteo</a:t>
            </a:r>
            <a:endParaRPr lang="es-ES" sz="1600" dirty="0"/>
          </a:p>
        </p:txBody>
      </p:sp>
      <p:sp>
        <p:nvSpPr>
          <p:cNvPr id="3" name="Título 1">
            <a:extLst>
              <a:ext uri="{FF2B5EF4-FFF2-40B4-BE49-F238E27FC236}">
                <a16:creationId xmlns:a16="http://schemas.microsoft.com/office/drawing/2014/main" id="{7E0EB97C-3747-1628-37AB-1BA4B5BE96DB}"/>
              </a:ext>
            </a:extLst>
          </p:cNvPr>
          <p:cNvSpPr txBox="1">
            <a:spLocks/>
          </p:cNvSpPr>
          <p:nvPr/>
        </p:nvSpPr>
        <p:spPr>
          <a:xfrm>
            <a:off x="1074179" y="3428682"/>
            <a:ext cx="6229733" cy="79236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ES" sz="2400" i="1" spc="-20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¡Seamos creativos para asegurar la continuidad de nuestras acciones!</a:t>
            </a:r>
            <a:endParaRPr lang="es-CO" sz="2400" i="1" spc="-2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C56B728D-0493-7A47-9C1C-39418D2345C8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clrChange>
              <a:clrFrom>
                <a:srgbClr val="FDFCFA"/>
              </a:clrFrom>
              <a:clrTo>
                <a:srgbClr val="FDFCFA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797" y="482783"/>
            <a:ext cx="1801286" cy="17115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52694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uadroTexto 8">
            <a:extLst>
              <a:ext uri="{FF2B5EF4-FFF2-40B4-BE49-F238E27FC236}">
                <a16:creationId xmlns:a16="http://schemas.microsoft.com/office/drawing/2014/main" id="{562F2441-9DFE-C7A5-7131-5BF635251428}"/>
              </a:ext>
            </a:extLst>
          </p:cNvPr>
          <p:cNvSpPr txBox="1"/>
          <p:nvPr/>
        </p:nvSpPr>
        <p:spPr>
          <a:xfrm>
            <a:off x="673268" y="1062020"/>
            <a:ext cx="18127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1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Introducción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15CA2015-E8A7-42A2-4EEA-51A284824F1E}"/>
              </a:ext>
            </a:extLst>
          </p:cNvPr>
          <p:cNvSpPr txBox="1"/>
          <p:nvPr/>
        </p:nvSpPr>
        <p:spPr>
          <a:xfrm>
            <a:off x="1400175" y="2057400"/>
            <a:ext cx="1847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s-ES" dirty="0"/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8490F466-DC68-0E58-D2CA-F47B81724B2D}"/>
              </a:ext>
            </a:extLst>
          </p:cNvPr>
          <p:cNvSpPr txBox="1"/>
          <p:nvPr/>
        </p:nvSpPr>
        <p:spPr>
          <a:xfrm>
            <a:off x="994598" y="1752285"/>
            <a:ext cx="10206801" cy="31425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6700" indent="-266700" algn="just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necesitan </a:t>
            </a: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recursos económicos para llevar a cabo nuestras acciones.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66700" indent="-266700" algn="just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Para recaudar fondos es clave una buena </a:t>
            </a: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comunicación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saber explicar y transmitir a los demás el trabajo que hacemos para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anima</a:t>
            </a: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rlos a contribuir. </a:t>
            </a:r>
          </a:p>
          <a:p>
            <a:pPr marL="266700" indent="-266700" algn="just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 fundamental </a:t>
            </a: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mostrar a los donantes que, con su donación, tienen el poder de marcar una diferencia significativa en el mundo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mejorando la calidad de vida de los más pobres y a la vez transformando sus propias vidas.</a:t>
            </a:r>
          </a:p>
          <a:p>
            <a:pPr marL="266700" indent="-266700" algn="just">
              <a:lnSpc>
                <a:spcPct val="107000"/>
              </a:lnSpc>
              <a:spcBef>
                <a:spcPts val="12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CO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Todos</a:t>
            </a: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los miembros de la asociación somos </a:t>
            </a:r>
            <a:r>
              <a:rPr lang="es-CO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recaudadores de fondos potenciales</a:t>
            </a:r>
            <a:r>
              <a:rPr lang="es-CO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corresponsables en la búsqueda de recursos: </a:t>
            </a:r>
            <a:r>
              <a:rPr lang="es-CO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debemos conocer bien lo que hace nuestra asociación, por qué y para qué. 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9BDDBC55-68DC-A4AD-955B-C9BFF6D15488}"/>
              </a:ext>
            </a:extLst>
          </p:cNvPr>
          <p:cNvGrpSpPr/>
          <p:nvPr/>
        </p:nvGrpSpPr>
        <p:grpSpPr>
          <a:xfrm>
            <a:off x="1755069" y="5271906"/>
            <a:ext cx="8681861" cy="1044869"/>
            <a:chOff x="1106233" y="5391150"/>
            <a:chExt cx="9028367" cy="762000"/>
          </a:xfrm>
        </p:grpSpPr>
        <p:sp>
          <p:nvSpPr>
            <p:cNvPr id="17" name="Rectángulo: esquinas redondeadas 16">
              <a:extLst>
                <a:ext uri="{FF2B5EF4-FFF2-40B4-BE49-F238E27FC236}">
                  <a16:creationId xmlns:a16="http://schemas.microsoft.com/office/drawing/2014/main" id="{C416BC9B-4289-392A-99BA-5995E8802DBC}"/>
                </a:ext>
              </a:extLst>
            </p:cNvPr>
            <p:cNvSpPr/>
            <p:nvPr/>
          </p:nvSpPr>
          <p:spPr>
            <a:xfrm>
              <a:off x="1108899" y="5391150"/>
              <a:ext cx="9025701" cy="762000"/>
            </a:xfrm>
            <a:prstGeom prst="roundRect">
              <a:avLst/>
            </a:prstGeom>
            <a:solidFill>
              <a:schemeClr val="bg1"/>
            </a:solidFill>
            <a:ln w="19050">
              <a:solidFill>
                <a:srgbClr val="C00000"/>
              </a:solidFill>
            </a:ln>
          </p:spPr>
          <p:style>
            <a:lnRef idx="2">
              <a:schemeClr val="accent4">
                <a:shade val="15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s-ES" sz="2000" dirty="0">
                <a:noFill/>
              </a:endParaRPr>
            </a:p>
          </p:txBody>
        </p:sp>
        <p:sp>
          <p:nvSpPr>
            <p:cNvPr id="16" name="CuadroTexto 15">
              <a:extLst>
                <a:ext uri="{FF2B5EF4-FFF2-40B4-BE49-F238E27FC236}">
                  <a16:creationId xmlns:a16="http://schemas.microsoft.com/office/drawing/2014/main" id="{F0BFC7A4-B9AA-69B0-2433-D2FA6CC93FFA}"/>
                </a:ext>
              </a:extLst>
            </p:cNvPr>
            <p:cNvSpPr txBox="1"/>
            <p:nvPr/>
          </p:nvSpPr>
          <p:spPr>
            <a:xfrm>
              <a:off x="1106233" y="5506819"/>
              <a:ext cx="8954125" cy="4713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s-E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El </a:t>
              </a:r>
              <a:r>
                <a:rPr lang="es-ES" b="1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objetivo de esta ficha</a:t>
              </a:r>
              <a:r>
                <a:rPr lang="es-ES" dirty="0">
                  <a:solidFill>
                    <a:srgbClr val="C00000"/>
                  </a:solidFill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s-E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es ofrecer algunas pistas que </a:t>
              </a:r>
              <a:r>
                <a:rPr lang="es-ES" dirty="0"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nos ayuden </a:t>
              </a:r>
              <a:r>
                <a:rPr lang="es-E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a recaudar, </a:t>
              </a:r>
            </a:p>
            <a:p>
              <a:pPr algn="ctr"/>
              <a:r>
                <a:rPr lang="es-ES" dirty="0">
                  <a:effectLst/>
                  <a:latin typeface="Calibri" panose="020F050202020403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de forma creativa, los fondos que necesitamos para llevar a cabo nuestras acciones </a:t>
              </a:r>
              <a:endParaRPr lang="es-ES" dirty="0"/>
            </a:p>
          </p:txBody>
        </p:sp>
      </p:grpSp>
      <p:grpSp>
        <p:nvGrpSpPr>
          <p:cNvPr id="23" name="Groupe 22">
            <a:extLst>
              <a:ext uri="{FF2B5EF4-FFF2-40B4-BE49-F238E27FC236}">
                <a16:creationId xmlns:a16="http://schemas.microsoft.com/office/drawing/2014/main" id="{8817E16B-D0E6-1624-6DEB-8F50BCD2F892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11" name="Image 6">
              <a:extLst>
                <a:ext uri="{FF2B5EF4-FFF2-40B4-BE49-F238E27FC236}">
                  <a16:creationId xmlns:a16="http://schemas.microsoft.com/office/drawing/2014/main" id="{401A8429-0920-2D3C-177B-1EE559BFC93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22" name="Groupe 21">
              <a:extLst>
                <a:ext uri="{FF2B5EF4-FFF2-40B4-BE49-F238E27FC236}">
                  <a16:creationId xmlns:a16="http://schemas.microsoft.com/office/drawing/2014/main" id="{B2F212A3-EE57-6D64-8FC7-D98DFF622EB1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7" name="CuadroTexto 6">
                <a:extLst>
                  <a:ext uri="{FF2B5EF4-FFF2-40B4-BE49-F238E27FC236}">
                    <a16:creationId xmlns:a16="http://schemas.microsoft.com/office/drawing/2014/main" id="{C8255CF9-E148-9B64-AF64-6BF141970C53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8" name="Conector recto 7">
                <a:extLst>
                  <a:ext uri="{FF2B5EF4-FFF2-40B4-BE49-F238E27FC236}">
                    <a16:creationId xmlns:a16="http://schemas.microsoft.com/office/drawing/2014/main" id="{D4F8EB4A-C533-1F43-E14E-F5C2E9DDF1E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52560849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uadroTexto 11">
            <a:extLst>
              <a:ext uri="{FF2B5EF4-FFF2-40B4-BE49-F238E27FC236}">
                <a16:creationId xmlns:a16="http://schemas.microsoft.com/office/drawing/2014/main" id="{96C4FB27-7CB7-7506-B7FB-66F1E18E40B8}"/>
              </a:ext>
            </a:extLst>
          </p:cNvPr>
          <p:cNvSpPr txBox="1"/>
          <p:nvPr/>
        </p:nvSpPr>
        <p:spPr>
          <a:xfrm>
            <a:off x="873634" y="1411659"/>
            <a:ext cx="10711429" cy="50635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Bef>
                <a:spcPts val="600"/>
              </a:spcBef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Conocimiento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endParaRPr lang="es-E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300"/>
              </a:spcAft>
              <a:buClr>
                <a:srgbClr val="000000"/>
              </a:buClr>
              <a:buFont typeface="Yu Mincho Light" panose="02020300000000000000" pitchFamily="18" charset="-128"/>
              <a:buChar char="–"/>
            </a:pPr>
            <a:r>
              <a:rPr lang="es-ES" sz="1600" u="none" strike="noStrike" kern="100" dirty="0">
                <a:solidFill>
                  <a:srgbClr val="0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la asociación y sus necesidades. </a:t>
            </a:r>
            <a:endParaRPr lang="es-ES" sz="1600" u="none" strike="noStrike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42950" lvl="1" indent="-285750" algn="just">
              <a:lnSpc>
                <a:spcPct val="107000"/>
              </a:lnSpc>
              <a:spcAft>
                <a:spcPts val="300"/>
              </a:spcAft>
              <a:buClr>
                <a:srgbClr val="000000"/>
              </a:buClr>
              <a:buFont typeface="Yu Mincho Light" panose="02020300000000000000" pitchFamily="18" charset="-128"/>
              <a:buChar char="–"/>
            </a:pPr>
            <a:r>
              <a:rPr lang="es-ES" sz="1600" u="none" strike="noStrike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los posibles donantes y sus características.</a:t>
            </a:r>
          </a:p>
          <a:p>
            <a:pPr marL="342900" lvl="0" indent="-342900" algn="just">
              <a:lnSpc>
                <a:spcPct val="107000"/>
              </a:lnSpc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Comunicación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se deben utilizar los medios más adecuados y elaborar mensajes para </a:t>
            </a:r>
          </a:p>
          <a:p>
            <a:pPr marL="714375" lvl="1" indent="-257175" algn="just">
              <a:lnSpc>
                <a:spcPct val="107000"/>
              </a:lnSpc>
              <a:buFont typeface="Calibri" panose="020F0502020204030204" pitchFamily="34" charset="0"/>
              <a:buChar char="–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Presentar las necesidades de nuestra asociación y </a:t>
            </a:r>
            <a:endParaRPr lang="es-ES" sz="1600" kern="1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714375" lvl="1" indent="-257175" algn="just">
              <a:lnSpc>
                <a:spcPct val="107000"/>
              </a:lnSpc>
              <a:spcAft>
                <a:spcPts val="600"/>
              </a:spcAft>
              <a:buFont typeface="Calibri" panose="020F0502020204030204" pitchFamily="34" charset="0"/>
              <a:buChar char="–"/>
            </a:pP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hacer coincidir los objetivos de los posibles donantes con los de nuestra asociación.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lang="es-ES" sz="16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latin typeface="Calibri" panose="020F0502020204030204" pitchFamily="34" charset="0"/>
                <a:cs typeface="Times New Roman" panose="02020603050405020304" pitchFamily="18" charset="0"/>
              </a:rPr>
              <a:t>Organización</a:t>
            </a:r>
            <a:r>
              <a:rPr lang="es-E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y planificación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hará falta elaborar una estrategia.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solicitud o petición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si no piden no les darán.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226695" algn="ctr">
              <a:lnSpc>
                <a:spcPct val="107000"/>
              </a:lnSpc>
              <a:spcAft>
                <a:spcPts val="600"/>
              </a:spcAft>
            </a:pPr>
            <a:r>
              <a:rPr lang="es-ES" sz="1600" b="1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“Fallas el 100% de los tiros que no intentas”  </a:t>
            </a:r>
            <a:r>
              <a:rPr lang="es-ES" sz="12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(Wayne Gretzky, leyenda del hockey)</a:t>
            </a:r>
            <a:endParaRPr lang="es-ES" sz="12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 agradecimiento a sus donantes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 ser inmediato, supone mostrar respeto por su decisión de donar y es una forma de asegurarse de que vuelvan a donar en el futuro.</a:t>
            </a:r>
            <a:r>
              <a:rPr lang="es-CO" sz="1600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Información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tan importante es mostrar a los donantes que, donando dinero, pueden marcar una diferencia significativa en el mundo, como darles a conocer, más adelante, el 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impacto concreto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de su apoyo, con informes de actividades claros y completos que lo resalten.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Clr>
                <a:schemeClr val="tx1"/>
              </a:buClr>
              <a:buFont typeface="Symbol" panose="05050102010706020507" pitchFamily="18" charset="2"/>
              <a:buChar char=""/>
            </a:pPr>
            <a:r>
              <a:rPr lang="es-ES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Perseverancia y paciencia</a:t>
            </a:r>
            <a:r>
              <a:rPr lang="es-ES" sz="1600" b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r>
              <a:rPr lang="es-ES" sz="16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tarda tiempo en consolidar una estrategia de recaudación de fondos efectiva, basada en una relación de confianza con los donantes.</a:t>
            </a:r>
            <a:r>
              <a:rPr lang="es-CO" i="1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es-CO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</a:t>
            </a:r>
            <a:endParaRPr lang="es-ES" dirty="0"/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id="{96EBAF1B-6204-62DD-8E0D-3D6FC9E34424}"/>
              </a:ext>
            </a:extLst>
          </p:cNvPr>
          <p:cNvSpPr txBox="1"/>
          <p:nvPr/>
        </p:nvSpPr>
        <p:spPr>
          <a:xfrm>
            <a:off x="651600" y="896400"/>
            <a:ext cx="5546557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400" b="1" kern="1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Algunos</a:t>
            </a:r>
            <a:r>
              <a:rPr lang="fr-FR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kern="1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principios</a:t>
            </a:r>
            <a:r>
              <a:rPr lang="fr-FR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400" b="1" kern="100" dirty="0" err="1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fundamentales</a:t>
            </a:r>
            <a:endParaRPr lang="es-ES" sz="2400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grpSp>
        <p:nvGrpSpPr>
          <p:cNvPr id="25" name="Groupe 24">
            <a:extLst>
              <a:ext uri="{FF2B5EF4-FFF2-40B4-BE49-F238E27FC236}">
                <a16:creationId xmlns:a16="http://schemas.microsoft.com/office/drawing/2014/main" id="{2BFAFE5B-7A09-ABE5-F863-EB9BC0892C7C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26" name="Image 6">
              <a:extLst>
                <a:ext uri="{FF2B5EF4-FFF2-40B4-BE49-F238E27FC236}">
                  <a16:creationId xmlns:a16="http://schemas.microsoft.com/office/drawing/2014/main" id="{A40DC2CB-874B-7BD3-E07A-80EDA38B3B4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27" name="Groupe 26">
              <a:extLst>
                <a:ext uri="{FF2B5EF4-FFF2-40B4-BE49-F238E27FC236}">
                  <a16:creationId xmlns:a16="http://schemas.microsoft.com/office/drawing/2014/main" id="{669EEA93-D3BF-94BF-A468-3F5C39D76540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28" name="CuadroTexto 6">
                <a:extLst>
                  <a:ext uri="{FF2B5EF4-FFF2-40B4-BE49-F238E27FC236}">
                    <a16:creationId xmlns:a16="http://schemas.microsoft.com/office/drawing/2014/main" id="{60DCABA4-6545-ABA6-C049-6F3D047FC293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29" name="Conector recto 7">
                <a:extLst>
                  <a:ext uri="{FF2B5EF4-FFF2-40B4-BE49-F238E27FC236}">
                    <a16:creationId xmlns:a16="http://schemas.microsoft.com/office/drawing/2014/main" id="{C8A0E526-6519-C8D7-96AF-83B53DE510C5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4594754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uadroTexto 12">
            <a:extLst>
              <a:ext uri="{FF2B5EF4-FFF2-40B4-BE49-F238E27FC236}">
                <a16:creationId xmlns:a16="http://schemas.microsoft.com/office/drawing/2014/main" id="{C1C4FD65-3E99-2AD6-01A3-C1B6428869B2}"/>
              </a:ext>
            </a:extLst>
          </p:cNvPr>
          <p:cNvSpPr txBox="1"/>
          <p:nvPr/>
        </p:nvSpPr>
        <p:spPr>
          <a:xfrm>
            <a:off x="650691" y="896288"/>
            <a:ext cx="8153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Desarrollo de una estrategia de recaudación de fondos efectiva 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E1838B93-6F63-89A7-39E4-094DC48178F6}"/>
              </a:ext>
            </a:extLst>
          </p:cNvPr>
          <p:cNvSpPr txBox="1"/>
          <p:nvPr/>
        </p:nvSpPr>
        <p:spPr>
          <a:xfrm>
            <a:off x="994598" y="1517968"/>
            <a:ext cx="10575743" cy="14185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equipo específico </a:t>
            </a:r>
            <a:r>
              <a:rPr lang="es-ES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 personas, a partir de un plan estratégico global, se 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debe encargar de la elaboración y coordinación de </a:t>
            </a:r>
            <a:r>
              <a:rPr lang="es-ES" sz="1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una estrategia de recaudación de fondos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con objetivos, resultados esperables e importancia de la recaudación de fondos para que se alcancen. </a:t>
            </a:r>
            <a:endParaRPr lang="es-ES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180975" indent="-18097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asos para desarrollar una estrategia de recaudación de fondos</a:t>
            </a:r>
          </a:p>
        </p:txBody>
      </p:sp>
      <p:sp>
        <p:nvSpPr>
          <p:cNvPr id="15" name="Marcador de texto 2">
            <a:extLst>
              <a:ext uri="{FF2B5EF4-FFF2-40B4-BE49-F238E27FC236}">
                <a16:creationId xmlns:a16="http://schemas.microsoft.com/office/drawing/2014/main" id="{50CEC6E0-9A02-8082-0279-28BF647F37F7}"/>
              </a:ext>
            </a:extLst>
          </p:cNvPr>
          <p:cNvSpPr txBox="1">
            <a:spLocks/>
          </p:cNvSpPr>
          <p:nvPr/>
        </p:nvSpPr>
        <p:spPr>
          <a:xfrm>
            <a:off x="1235075" y="3014255"/>
            <a:ext cx="10290175" cy="3297023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buClr>
                <a:schemeClr val="accent4"/>
              </a:buClr>
            </a:pPr>
            <a:r>
              <a:rPr lang="es-ES" sz="17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 1- Misión y objetivos de la organización: </a:t>
            </a:r>
            <a:r>
              <a:rPr lang="es-ES" sz="17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ellos debe basarse la estrategia</a:t>
            </a:r>
            <a:endParaRPr lang="es-ES" sz="17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/>
              </a:buClr>
            </a:pPr>
            <a:r>
              <a:rPr lang="es-ES" sz="17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 2- Influencias internas y externas: </a:t>
            </a:r>
            <a:r>
              <a:rPr lang="es-ES" sz="17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análisis FODA (Fortalezas, Oportunidades, Debilidades y Amenazas). Permite tener una idea de las oportunidades y los posibles inconvenientes que se deben tener en cuenta.  </a:t>
            </a:r>
            <a:endParaRPr lang="es-ES" sz="17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/>
              </a:buClr>
            </a:pPr>
            <a:r>
              <a:rPr lang="es-ES" sz="17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 3- Objetivos de recaudación de fondos: </a:t>
            </a:r>
            <a:r>
              <a:rPr lang="es-ES" sz="17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pueden identificar a partir de las necesidades de la asociación y de los resultados del análisis FODA</a:t>
            </a:r>
            <a:r>
              <a:rPr lang="es-ES" sz="17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Permiten establecer </a:t>
            </a:r>
            <a:r>
              <a:rPr lang="es-ES" sz="17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las prioridades de la asociación.</a:t>
            </a:r>
            <a:endParaRPr lang="es-ES" sz="17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/>
              </a:buClr>
            </a:pPr>
            <a:r>
              <a:rPr lang="es-ES" sz="17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 4- Tipos de donantes</a:t>
            </a:r>
            <a:endParaRPr lang="es-ES" sz="17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buClr>
                <a:schemeClr val="accent4"/>
              </a:buClr>
            </a:pPr>
            <a:r>
              <a:rPr lang="es-ES" sz="17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 5- Métodos de recaudación de fondos: </a:t>
            </a:r>
            <a:r>
              <a:rPr lang="es-ES" sz="17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deciden en función de los objetivos, los tipos de donantes disponibles y el tiempo que durará la recaudación de fondos.</a:t>
            </a:r>
          </a:p>
          <a:p>
            <a:pPr algn="just">
              <a:buClr>
                <a:schemeClr val="accent4"/>
              </a:buClr>
            </a:pPr>
            <a:r>
              <a:rPr lang="es-ES" sz="17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Paso 6- Recursos y presupuesto: </a:t>
            </a:r>
            <a:r>
              <a:rPr lang="es-ES" sz="17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Calcular los recursos humanos, materiales y económicos que se van a necesitar así como un presupuesto; ser realistas y tener en cuenta los posibles riesgos. </a:t>
            </a:r>
            <a:endParaRPr lang="es-ES" sz="1700" i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 algn="just">
              <a:buNone/>
            </a:pPr>
            <a:endParaRPr lang="es-ES" sz="1700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6" name="Groupe 5">
            <a:extLst>
              <a:ext uri="{FF2B5EF4-FFF2-40B4-BE49-F238E27FC236}">
                <a16:creationId xmlns:a16="http://schemas.microsoft.com/office/drawing/2014/main" id="{0D3163EB-DA70-ECB0-9A87-FCDE459C4170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8" name="Image 6">
              <a:extLst>
                <a:ext uri="{FF2B5EF4-FFF2-40B4-BE49-F238E27FC236}">
                  <a16:creationId xmlns:a16="http://schemas.microsoft.com/office/drawing/2014/main" id="{14D2E8A8-2D2E-45E5-2512-CF7046F3080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9" name="Groupe 8">
              <a:extLst>
                <a:ext uri="{FF2B5EF4-FFF2-40B4-BE49-F238E27FC236}">
                  <a16:creationId xmlns:a16="http://schemas.microsoft.com/office/drawing/2014/main" id="{E15AFFF3-8CFA-8C97-E529-D090723AE2FB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10" name="CuadroTexto 6">
                <a:extLst>
                  <a:ext uri="{FF2B5EF4-FFF2-40B4-BE49-F238E27FC236}">
                    <a16:creationId xmlns:a16="http://schemas.microsoft.com/office/drawing/2014/main" id="{D5463C87-A79D-5F8A-757F-CB044C0567F7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11" name="Conector recto 7">
                <a:extLst>
                  <a:ext uri="{FF2B5EF4-FFF2-40B4-BE49-F238E27FC236}">
                    <a16:creationId xmlns:a16="http://schemas.microsoft.com/office/drawing/2014/main" id="{AC20A382-C49D-5826-1110-EB13B0FE7EC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6988818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CuadroTexto 18">
            <a:extLst>
              <a:ext uri="{FF2B5EF4-FFF2-40B4-BE49-F238E27FC236}">
                <a16:creationId xmlns:a16="http://schemas.microsoft.com/office/drawing/2014/main" id="{1A3D6738-4CF3-624F-3C25-CFC8C4CA97EA}"/>
              </a:ext>
            </a:extLst>
          </p:cNvPr>
          <p:cNvSpPr txBox="1"/>
          <p:nvPr/>
        </p:nvSpPr>
        <p:spPr>
          <a:xfrm>
            <a:off x="651600" y="896400"/>
            <a:ext cx="815356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Establecimiento de una relación con los donantes </a:t>
            </a:r>
            <a:endParaRPr lang="es-ES" sz="2400" dirty="0">
              <a:solidFill>
                <a:srgbClr val="C00000"/>
              </a:solidFill>
            </a:endParaRPr>
          </a:p>
        </p:txBody>
      </p:sp>
      <p:sp>
        <p:nvSpPr>
          <p:cNvPr id="20" name="Marcador de texto 2">
            <a:extLst>
              <a:ext uri="{FF2B5EF4-FFF2-40B4-BE49-F238E27FC236}">
                <a16:creationId xmlns:a16="http://schemas.microsoft.com/office/drawing/2014/main" id="{D813A74C-C485-6675-0035-2C644690C419}"/>
              </a:ext>
            </a:extLst>
          </p:cNvPr>
          <p:cNvSpPr txBox="1">
            <a:spLocks/>
          </p:cNvSpPr>
          <p:nvPr/>
        </p:nvSpPr>
        <p:spPr>
          <a:xfrm>
            <a:off x="1295400" y="2593183"/>
            <a:ext cx="10284466" cy="416892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Individuos: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voluntarias y miembros del personal, familiares, amigos, antiguos miembros. 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Gobierno local y nacional: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financian o trabajan conjuntamente </a:t>
            </a:r>
            <a:r>
              <a:rPr lang="es-ES" sz="1600" kern="1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en proyectos de promoción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. 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Empresas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locales, nacionales y multinacionales: pueden donar dinero, obsequios en especie y conocimientos. Se pueden establecer acuerdos de patrocinio.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ONU y organismos relacionados con la ONU (UNICEF, PNUD, UNFPA, UNESCO, OMS):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ofrecen grandes cantidades de fondos en todo el mundo.  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Fondos europeos:  </a:t>
            </a:r>
            <a:r>
              <a:rPr lang="es-ES" sz="16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la Comisión Europea tiene importantes programas de financiación para el mundo en desarrollo, aunque la administración de los proyectos que financia requiere una mayor capacidad de gestión.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Fundaciones: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otorgan subvenciones a organizaciones y causas seleccionadas. 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Organizaciones no gubernamentales internacionales (ONGI):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 organizaciones caritativas multinacionales pueden ofrecer apoyo.</a:t>
            </a:r>
          </a:p>
          <a:p>
            <a:pPr marL="266700" lvl="0" indent="-266700" algn="just">
              <a:lnSpc>
                <a:spcPct val="107000"/>
              </a:lnSpc>
              <a:spcBef>
                <a:spcPts val="0"/>
              </a:spcBef>
              <a:spcAft>
                <a:spcPts val="400"/>
              </a:spcAft>
              <a:buClr>
                <a:schemeClr val="tx1"/>
              </a:buClr>
              <a:buFont typeface="Calibri" panose="020F0502020204030204" pitchFamily="34" charset="0"/>
              <a:buChar char="–"/>
            </a:pP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Grupos locales: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 nivel de familia vicentina o de miembros de la AIC se pueden</a:t>
            </a:r>
            <a:r>
              <a:rPr lang="es-ES" sz="1600" b="1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r>
              <a:rPr lang="es-ES" sz="1600" kern="100" dirty="0">
                <a:solidFill>
                  <a:schemeClr val="tx1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promover proyectos con la participación de todos.</a:t>
            </a:r>
            <a:endParaRPr lang="es-ES" sz="1600" b="1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91C6C9-7EFF-18EC-06F6-9013CFF15678}"/>
              </a:ext>
            </a:extLst>
          </p:cNvPr>
          <p:cNvSpPr txBox="1"/>
          <p:nvPr/>
        </p:nvSpPr>
        <p:spPr>
          <a:xfrm>
            <a:off x="830336" y="1523685"/>
            <a:ext cx="10740005" cy="11221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80975" indent="-18097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Llegar a una relación de confianza, estable y duradera, con los donantes requiere tiempo, pero garantiza un aporte continuado de fondos a largo plazo. Se consigue con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paciencia</a:t>
            </a:r>
            <a:r>
              <a:rPr lang="es-ES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, </a:t>
            </a:r>
            <a:r>
              <a:rPr lang="es-ES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agradecimiento e información.</a:t>
            </a:r>
          </a:p>
          <a:p>
            <a:pPr marL="180975" indent="-180975" algn="just">
              <a:lnSpc>
                <a:spcPct val="107000"/>
              </a:lnSpc>
              <a:spcBef>
                <a:spcPts val="600"/>
              </a:spcBef>
              <a:spcAft>
                <a:spcPts val="600"/>
              </a:spcAft>
              <a:buClr>
                <a:schemeClr val="tx1"/>
              </a:buClr>
              <a:buSzPct val="120000"/>
              <a:buFont typeface="Arial" panose="020B0604020202020204" pitchFamily="34" charset="0"/>
              <a:buChar char="•"/>
            </a:pPr>
            <a:r>
              <a:rPr lang="es-ES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Algunos ejemplos de donantes:</a:t>
            </a:r>
          </a:p>
        </p:txBody>
      </p:sp>
      <p:grpSp>
        <p:nvGrpSpPr>
          <p:cNvPr id="8" name="Groupe 7">
            <a:extLst>
              <a:ext uri="{FF2B5EF4-FFF2-40B4-BE49-F238E27FC236}">
                <a16:creationId xmlns:a16="http://schemas.microsoft.com/office/drawing/2014/main" id="{2C4F055A-2803-704C-BBEB-6E57E7A6B394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9" name="Image 6">
              <a:extLst>
                <a:ext uri="{FF2B5EF4-FFF2-40B4-BE49-F238E27FC236}">
                  <a16:creationId xmlns:a16="http://schemas.microsoft.com/office/drawing/2014/main" id="{63770679-B4FD-BF82-844D-DCED5F9864E8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10" name="Groupe 9">
              <a:extLst>
                <a:ext uri="{FF2B5EF4-FFF2-40B4-BE49-F238E27FC236}">
                  <a16:creationId xmlns:a16="http://schemas.microsoft.com/office/drawing/2014/main" id="{72870C44-659A-D346-67AC-1944E6D4B58B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11" name="CuadroTexto 6">
                <a:extLst>
                  <a:ext uri="{FF2B5EF4-FFF2-40B4-BE49-F238E27FC236}">
                    <a16:creationId xmlns:a16="http://schemas.microsoft.com/office/drawing/2014/main" id="{E7BE3568-B169-E9D6-ACB3-EFBA73AACAD7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21" name="Conector recto 7">
                <a:extLst>
                  <a:ext uri="{FF2B5EF4-FFF2-40B4-BE49-F238E27FC236}">
                    <a16:creationId xmlns:a16="http://schemas.microsoft.com/office/drawing/2014/main" id="{2E86A46A-517F-938D-B367-6607985905EB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3110056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CuadroTexto 6">
            <a:extLst>
              <a:ext uri="{FF2B5EF4-FFF2-40B4-BE49-F238E27FC236}">
                <a16:creationId xmlns:a16="http://schemas.microsoft.com/office/drawing/2014/main" id="{96EBAF1B-6204-62DD-8E0D-3D6FC9E34424}"/>
              </a:ext>
            </a:extLst>
          </p:cNvPr>
          <p:cNvSpPr txBox="1"/>
          <p:nvPr/>
        </p:nvSpPr>
        <p:spPr>
          <a:xfrm>
            <a:off x="3762243" y="767525"/>
            <a:ext cx="4680246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ts val="1300"/>
            </a:pPr>
            <a:r>
              <a:rPr lang="es-E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Actividades para generar ingresos</a:t>
            </a:r>
            <a:endParaRPr lang="es-E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B7DA20A9-9572-4FFC-793B-570C1A5ABC1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75915888"/>
              </p:ext>
            </p:extLst>
          </p:nvPr>
        </p:nvGraphicFramePr>
        <p:xfrm>
          <a:off x="429599" y="1423330"/>
          <a:ext cx="11377218" cy="508436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465068">
                  <a:extLst>
                    <a:ext uri="{9D8B030D-6E8A-4147-A177-3AD203B41FA5}">
                      <a16:colId xmlns:a16="http://schemas.microsoft.com/office/drawing/2014/main" val="4213543343"/>
                    </a:ext>
                  </a:extLst>
                </a:gridCol>
                <a:gridCol w="3714044">
                  <a:extLst>
                    <a:ext uri="{9D8B030D-6E8A-4147-A177-3AD203B41FA5}">
                      <a16:colId xmlns:a16="http://schemas.microsoft.com/office/drawing/2014/main" val="3034820563"/>
                    </a:ext>
                  </a:extLst>
                </a:gridCol>
                <a:gridCol w="2235200">
                  <a:extLst>
                    <a:ext uri="{9D8B030D-6E8A-4147-A177-3AD203B41FA5}">
                      <a16:colId xmlns:a16="http://schemas.microsoft.com/office/drawing/2014/main" val="3149557703"/>
                    </a:ext>
                  </a:extLst>
                </a:gridCol>
                <a:gridCol w="1962906">
                  <a:extLst>
                    <a:ext uri="{9D8B030D-6E8A-4147-A177-3AD203B41FA5}">
                      <a16:colId xmlns:a16="http://schemas.microsoft.com/office/drawing/2014/main" val="2305277302"/>
                    </a:ext>
                  </a:extLst>
                </a:gridCol>
              </a:tblGrid>
              <a:tr h="461914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VENTAS</a:t>
                      </a:r>
                      <a:endParaRPr lang="es-ES" sz="18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6" marR="48336" marT="0" marB="0" anchor="ctr">
                    <a:lnL w="12700" cmpd="sng">
                      <a:noFill/>
                    </a:lnL>
                    <a:lnT w="12700" cmpd="sng">
                      <a:noFill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EVENTOS</a:t>
                      </a:r>
                      <a:endParaRPr lang="es-ES" sz="18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6" marR="48336" marT="0" marB="0" anchor="ctr">
                    <a:lnT w="12700" cmpd="sng">
                      <a:noFill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8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6" marR="48336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800" kern="100" dirty="0">
                          <a:solidFill>
                            <a:sysClr val="windowText" lastClr="000000"/>
                          </a:solidFill>
                          <a:effectLst/>
                        </a:rPr>
                        <a:t>OTROS</a:t>
                      </a:r>
                      <a:endParaRPr lang="es-ES" sz="1800" kern="100" dirty="0">
                        <a:solidFill>
                          <a:sysClr val="windowText" lastClr="000000"/>
                        </a:solidFill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48336" marR="48336" marT="0" marB="0" anchor="ctr">
                    <a:lnR w="12700" cmpd="sng">
                      <a:noFill/>
                    </a:lnR>
                    <a:lnT w="12700" cmpd="sng">
                      <a:noFill/>
                    </a:lnT>
                    <a:solidFill>
                      <a:schemeClr val="accent2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70512784"/>
                  </a:ext>
                </a:extLst>
              </a:tr>
              <a:tr h="4622450">
                <a:tc>
                  <a:txBody>
                    <a:bodyPr/>
                    <a:lstStyle/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Alimentos o regalos donados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Boletos para obras de teatro/bailes/películas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Calcomanías/insignias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Camisetas, bolígrafos y bolsas con el logo o nombre de la Asociación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Faroles y rosarios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Manualidades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Mercancía de marca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Pasteles virtuales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Pasteles/galletas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Recetarios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Ropa de segunda mano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Tarjetas de navidad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Tejido/costura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marL="180975" lvl="0" indent="-180975">
                        <a:lnSpc>
                          <a:spcPct val="100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b="0" kern="100" dirty="0">
                          <a:solidFill>
                            <a:schemeClr val="tx1"/>
                          </a:solidFill>
                          <a:effectLst/>
                        </a:rPr>
                        <a:t>Velas</a:t>
                      </a:r>
                      <a:endParaRPr lang="es-ES" sz="1500" b="0" kern="100" dirty="0">
                        <a:solidFill>
                          <a:schemeClr val="tx1"/>
                        </a:solidFill>
                        <a:effectLst/>
                      </a:endParaRPr>
                    </a:p>
                  </a:txBody>
                  <a:tcPr marL="137160" marR="137160" marT="137160" marB="137160">
                    <a:lnL w="12700" cmpd="sng">
                      <a:noFill/>
                    </a:lnL>
                    <a:lnB w="12700" cmpd="sng"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Banquetes de solidaridad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Bingos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Ceremonias de entrega de premios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Cóctel/exposición /venta de arte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Concierto de música 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Conciertos benéficos presenciales o virtuales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Desfiles de modas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Eventos deportivos con patrocinadores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Exposiciones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Feria de comida internacional, platillos típicos del país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4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Maratón, caminatas </a:t>
                      </a:r>
                    </a:p>
                    <a:p>
                      <a:pPr marL="180975" marR="0" lvl="0" indent="-180975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400"/>
                        </a:spcAft>
                        <a:buClrTx/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s-CO" sz="1500" kern="100" dirty="0">
                          <a:effectLst/>
                        </a:rPr>
                        <a:t>Organizar comidas/ bailes y vender los lugares de las mesas</a:t>
                      </a:r>
                    </a:p>
                  </a:txBody>
                  <a:tcPr marL="137160" marR="137160" marT="137160" marB="137160">
                    <a:lnB w="12700" cmpd="sng"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marR="0" lvl="0" indent="-180975" algn="l" defTabSz="914400" rtl="0" eaLnBrk="1" fontAlgn="auto" latinLnBrk="0" hangingPunct="1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800"/>
                        </a:spcAft>
                        <a:buClrTx/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  <a:defRPr/>
                      </a:pPr>
                      <a:r>
                        <a:rPr lang="es-CO" sz="1500" kern="100" dirty="0">
                          <a:effectLst/>
                        </a:rPr>
                        <a:t>Concurso de cocina o pastelería con el patrocinio de la mayor cantidad posible de firmas privadas.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Recital de poemas y canciones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Rifas/lotería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Subastas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Velada Cultural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Estreno de películas patrocinado</a:t>
                      </a:r>
                      <a:endParaRPr lang="es-ES" sz="1500" kern="100" dirty="0">
                        <a:effectLst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CO" sz="1500" kern="100" dirty="0">
                          <a:effectLst/>
                        </a:rPr>
                        <a:t> </a:t>
                      </a:r>
                      <a:endParaRPr lang="es-ES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137160" marR="137160" marT="137160" marB="137160">
                    <a:lnB w="12700" cmpd="sng"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Colectas en las misas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Imprimir y vender calendarios con fotografías diversas</a:t>
                      </a:r>
                      <a:endParaRPr lang="es-ES" sz="1500" kern="100" dirty="0">
                        <a:effectLst/>
                      </a:endParaRPr>
                    </a:p>
                    <a:p>
                      <a:pPr marL="180975" lvl="0" indent="-180975">
                        <a:lnSpc>
                          <a:spcPct val="107000"/>
                        </a:lnSpc>
                        <a:spcAft>
                          <a:spcPts val="800"/>
                        </a:spcAft>
                        <a:buSzPts val="1000"/>
                        <a:buFont typeface="Symbol" panose="05050102010706020507" pitchFamily="18" charset="2"/>
                        <a:buChar char=""/>
                        <a:tabLst>
                          <a:tab pos="457200" algn="l"/>
                        </a:tabLst>
                      </a:pPr>
                      <a:r>
                        <a:rPr lang="es-CO" sz="1500" kern="100" dirty="0">
                          <a:effectLst/>
                        </a:rPr>
                        <a:t>Lavado de coches</a:t>
                      </a:r>
                      <a:endParaRPr lang="es-ES" sz="1500" kern="100" dirty="0">
                        <a:effectLst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500" kern="100" dirty="0">
                          <a:effectLst/>
                        </a:rPr>
                        <a:t> </a:t>
                      </a: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endParaRPr lang="es-ES" sz="1500" kern="1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800"/>
                        </a:spcAft>
                      </a:pPr>
                      <a:r>
                        <a:rPr lang="es-ES" sz="1500" b="1" i="1" kern="100" dirty="0">
                          <a:solidFill>
                            <a:srgbClr val="C00000"/>
                          </a:solidFill>
                          <a:effectLst/>
                          <a:latin typeface="Calibri" panose="020F0502020204030204" pitchFamily="34" charset="0"/>
                          <a:ea typeface="Calibri" panose="020F0502020204030204" pitchFamily="34" charset="0"/>
                          <a:cs typeface="Times New Roman" panose="02020603050405020304" pitchFamily="18" charset="0"/>
                        </a:rPr>
                        <a:t>¡Y TODO LO QUE SE LES OCURRA!</a:t>
                      </a:r>
                    </a:p>
                  </a:txBody>
                  <a:tcPr marL="137160" marR="137160" marT="137160" marB="137160">
                    <a:lnR w="12700" cmpd="sng">
                      <a:noFill/>
                    </a:lnR>
                    <a:lnB w="12700" cmpd="sng">
                      <a:noFill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1176827"/>
                  </a:ext>
                </a:extLst>
              </a:tr>
            </a:tbl>
          </a:graphicData>
        </a:graphic>
      </p:graphicFrame>
      <p:grpSp>
        <p:nvGrpSpPr>
          <p:cNvPr id="6" name="Groupe 5">
            <a:extLst>
              <a:ext uri="{FF2B5EF4-FFF2-40B4-BE49-F238E27FC236}">
                <a16:creationId xmlns:a16="http://schemas.microsoft.com/office/drawing/2014/main" id="{F89F28DC-3637-D028-E77E-53D1EF3EA1C5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9" name="Image 6">
              <a:extLst>
                <a:ext uri="{FF2B5EF4-FFF2-40B4-BE49-F238E27FC236}">
                  <a16:creationId xmlns:a16="http://schemas.microsoft.com/office/drawing/2014/main" id="{38FD808B-748A-4F71-D7C7-7FBF64DE18F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11" name="Groupe 10">
              <a:extLst>
                <a:ext uri="{FF2B5EF4-FFF2-40B4-BE49-F238E27FC236}">
                  <a16:creationId xmlns:a16="http://schemas.microsoft.com/office/drawing/2014/main" id="{98473E50-2366-0A92-3BA1-FA290C6429CE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19" name="CuadroTexto 6">
                <a:extLst>
                  <a:ext uri="{FF2B5EF4-FFF2-40B4-BE49-F238E27FC236}">
                    <a16:creationId xmlns:a16="http://schemas.microsoft.com/office/drawing/2014/main" id="{587A7CB7-9A76-5389-51D9-E2E7D7FB61E8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20" name="Conector recto 7">
                <a:extLst>
                  <a:ext uri="{FF2B5EF4-FFF2-40B4-BE49-F238E27FC236}">
                    <a16:creationId xmlns:a16="http://schemas.microsoft.com/office/drawing/2014/main" id="{812FC005-09EE-5AEE-52C6-540A22841F29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619955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Marcador de texto 2">
            <a:extLst>
              <a:ext uri="{FF2B5EF4-FFF2-40B4-BE49-F238E27FC236}">
                <a16:creationId xmlns:a16="http://schemas.microsoft.com/office/drawing/2014/main" id="{020CA2A6-1E0F-ECC3-99BC-75A426C26848}"/>
              </a:ext>
            </a:extLst>
          </p:cNvPr>
          <p:cNvSpPr txBox="1">
            <a:spLocks/>
          </p:cNvSpPr>
          <p:nvPr/>
        </p:nvSpPr>
        <p:spPr>
          <a:xfrm>
            <a:off x="897012" y="1281707"/>
            <a:ext cx="10442392" cy="5040664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8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6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4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Font typeface="Wingdings 3" charset="2"/>
              <a:buChar char=""/>
              <a:defRPr sz="1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endParaRPr lang="es-ES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ES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ES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 algn="just"/>
            <a:endParaRPr lang="es-ES" b="1" dirty="0">
              <a:solidFill>
                <a:schemeClr val="accent4">
                  <a:lumMod val="75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7AA39662-D152-C238-07F9-790A6761AA32}"/>
              </a:ext>
            </a:extLst>
          </p:cNvPr>
          <p:cNvSpPr txBox="1"/>
          <p:nvPr/>
        </p:nvSpPr>
        <p:spPr>
          <a:xfrm>
            <a:off x="2717783" y="766800"/>
            <a:ext cx="6800849" cy="470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just">
              <a:lnSpc>
                <a:spcPct val="107000"/>
              </a:lnSpc>
              <a:spcAft>
                <a:spcPts val="800"/>
              </a:spcAft>
              <a:buClr>
                <a:srgbClr val="C00000"/>
              </a:buClr>
              <a:buSzPts val="1300"/>
            </a:pPr>
            <a:r>
              <a:rPr lang="es-E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Algunas frases útiles para la recaudación de fondos </a:t>
            </a:r>
            <a:endParaRPr lang="es-ES" sz="2400" kern="1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2" name="Rectángulo 1">
            <a:extLst>
              <a:ext uri="{FF2B5EF4-FFF2-40B4-BE49-F238E27FC236}">
                <a16:creationId xmlns:a16="http://schemas.microsoft.com/office/drawing/2014/main" id="{C7A370CA-2162-8E67-1602-AA92D361D6EE}"/>
              </a:ext>
            </a:extLst>
          </p:cNvPr>
          <p:cNvSpPr/>
          <p:nvPr/>
        </p:nvSpPr>
        <p:spPr>
          <a:xfrm rot="19297941">
            <a:off x="98446" y="2067429"/>
            <a:ext cx="2837743" cy="1222806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solidFill>
              <a:schemeClr val="accent2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2"/>
                </a:solidFill>
                <a:latin typeface="Berlin Sans FB" panose="020E06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"Tu ayuda es fundamental para hacer posible este proyecto. ¡Cada pequeña donación cuenta!"</a:t>
            </a:r>
            <a:endParaRPr lang="es-ES" dirty="0">
              <a:latin typeface="Berlin Sans FB" panose="020E0602020502020306" pitchFamily="34" charset="0"/>
            </a:endParaRPr>
          </a:p>
        </p:txBody>
      </p:sp>
      <p:sp>
        <p:nvSpPr>
          <p:cNvPr id="3" name="Elipse 2">
            <a:extLst>
              <a:ext uri="{FF2B5EF4-FFF2-40B4-BE49-F238E27FC236}">
                <a16:creationId xmlns:a16="http://schemas.microsoft.com/office/drawing/2014/main" id="{D9C43E57-98C3-1B6E-206E-5C1922ADF21E}"/>
              </a:ext>
            </a:extLst>
          </p:cNvPr>
          <p:cNvSpPr/>
          <p:nvPr/>
        </p:nvSpPr>
        <p:spPr>
          <a:xfrm rot="601588">
            <a:off x="9107982" y="3100040"/>
            <a:ext cx="2857500" cy="1438274"/>
          </a:xfrm>
          <a:prstGeom prst="ellipse">
            <a:avLst/>
          </a:prstGeom>
          <a:solidFill>
            <a:schemeClr val="accent4">
              <a:lumMod val="20000"/>
              <a:lumOff val="8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accent2">
                    <a:lumMod val="50000"/>
                  </a:schemeClr>
                </a:solidFill>
                <a:latin typeface="Aptos Display" panose="020B00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“Juntos podemos marcar la diferencia. ¿Te unes a nuestra causa?”</a:t>
            </a:r>
            <a:endParaRPr lang="es-ES" dirty="0">
              <a:solidFill>
                <a:schemeClr val="accent2">
                  <a:lumMod val="50000"/>
                </a:schemeClr>
              </a:solidFill>
              <a:latin typeface="Aptos Display" panose="020B0004020202020204" pitchFamily="34" charset="0"/>
            </a:endParaRPr>
          </a:p>
        </p:txBody>
      </p:sp>
      <p:sp>
        <p:nvSpPr>
          <p:cNvPr id="4" name="Diagrama de flujo: cinta perforada 3">
            <a:extLst>
              <a:ext uri="{FF2B5EF4-FFF2-40B4-BE49-F238E27FC236}">
                <a16:creationId xmlns:a16="http://schemas.microsoft.com/office/drawing/2014/main" id="{6BF77E46-0604-8A13-E374-68AC3671A973}"/>
              </a:ext>
            </a:extLst>
          </p:cNvPr>
          <p:cNvSpPr/>
          <p:nvPr/>
        </p:nvSpPr>
        <p:spPr>
          <a:xfrm rot="21175753">
            <a:off x="290635" y="4693628"/>
            <a:ext cx="2514600" cy="1732817"/>
          </a:xfrm>
          <a:prstGeom prst="flowChartPunchedTap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2"/>
                </a:solidFill>
                <a:latin typeface="Berlin Sans FB Demi" panose="020E0802020502020306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“Tu generosidad puede cambiar vidas. ¡Haz una donación hoy mismo!”</a:t>
            </a:r>
          </a:p>
        </p:txBody>
      </p:sp>
      <p:sp>
        <p:nvSpPr>
          <p:cNvPr id="6" name="Bocadillo: ovalado 5">
            <a:extLst>
              <a:ext uri="{FF2B5EF4-FFF2-40B4-BE49-F238E27FC236}">
                <a16:creationId xmlns:a16="http://schemas.microsoft.com/office/drawing/2014/main" id="{41CAA130-9EBF-C437-5C53-457D542A5BE5}"/>
              </a:ext>
            </a:extLst>
          </p:cNvPr>
          <p:cNvSpPr/>
          <p:nvPr/>
        </p:nvSpPr>
        <p:spPr>
          <a:xfrm rot="561135">
            <a:off x="8067007" y="5101331"/>
            <a:ext cx="3517654" cy="1397194"/>
          </a:xfrm>
          <a:prstGeom prst="wedgeEllipseCallout">
            <a:avLst/>
          </a:prstGeom>
          <a:solidFill>
            <a:schemeClr val="accent5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Clr>
                <a:schemeClr val="accent4"/>
              </a:buClr>
            </a:pPr>
            <a:r>
              <a:rPr lang="es-ES" sz="1700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“Con tu donación, podemos llevar esperanza y transformación a quienes más lo necesitan. ¡Aporta ahora!”</a:t>
            </a:r>
            <a:endParaRPr lang="es-ES" sz="17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Lágrima 6">
            <a:extLst>
              <a:ext uri="{FF2B5EF4-FFF2-40B4-BE49-F238E27FC236}">
                <a16:creationId xmlns:a16="http://schemas.microsoft.com/office/drawing/2014/main" id="{76CED4B1-989A-22A5-18C6-9E467C0FC9CF}"/>
              </a:ext>
            </a:extLst>
          </p:cNvPr>
          <p:cNvSpPr/>
          <p:nvPr/>
        </p:nvSpPr>
        <p:spPr>
          <a:xfrm>
            <a:off x="2876106" y="5075548"/>
            <a:ext cx="4103126" cy="1397541"/>
          </a:xfrm>
          <a:prstGeom prst="teardrop">
            <a:avLst>
              <a:gd name="adj" fmla="val 200000"/>
            </a:avLst>
          </a:prstGeom>
          <a:solidFill>
            <a:schemeClr val="accent1">
              <a:lumMod val="40000"/>
              <a:lumOff val="60000"/>
            </a:schemeClr>
          </a:solidFill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sz="1600" i="1" dirty="0">
                <a:solidFill>
                  <a:schemeClr val="tx2"/>
                </a:solidFill>
                <a:latin typeface="Franklin Gothic Demi Cond" panose="020B0706030402020204" pitchFamily="34" charset="0"/>
                <a:ea typeface="Calibri" panose="020F0502020204030204" pitchFamily="34" charset="0"/>
                <a:cs typeface="Aharoni" panose="02010803020104030203" pitchFamily="2" charset="-79"/>
              </a:rPr>
              <a:t>“</a:t>
            </a:r>
            <a:r>
              <a:rPr lang="es-ES" sz="1600" i="1" dirty="0">
                <a:solidFill>
                  <a:schemeClr val="tx2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Aharoni" panose="02010803020104030203" pitchFamily="2" charset="-79"/>
              </a:rPr>
              <a:t>Con tu ayuda, podemos impulsar proyectos que beneficien a toda nuestra comunidad. ¡Únete a nuestra causa!”</a:t>
            </a:r>
            <a:endParaRPr lang="es-ES" sz="1600" dirty="0">
              <a:latin typeface="Comic Sans MS" panose="030F0702030302020204" pitchFamily="66" charset="0"/>
              <a:cs typeface="Aharoni" panose="02010803020104030203" pitchFamily="2" charset="-79"/>
            </a:endParaRPr>
          </a:p>
        </p:txBody>
      </p:sp>
      <p:sp>
        <p:nvSpPr>
          <p:cNvPr id="9" name="Rectángulo: esquinas redondeadas 8">
            <a:extLst>
              <a:ext uri="{FF2B5EF4-FFF2-40B4-BE49-F238E27FC236}">
                <a16:creationId xmlns:a16="http://schemas.microsoft.com/office/drawing/2014/main" id="{8909A5D9-07C7-C9A1-A52D-2E0DDAD9F123}"/>
              </a:ext>
            </a:extLst>
          </p:cNvPr>
          <p:cNvSpPr/>
          <p:nvPr/>
        </p:nvSpPr>
        <p:spPr>
          <a:xfrm rot="21098682">
            <a:off x="9184510" y="1532499"/>
            <a:ext cx="2740460" cy="1145968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2"/>
                </a:solidFill>
                <a:latin typeface="Comic Sans MS" panose="030F0702030302020204" pitchFamily="66" charset="0"/>
                <a:ea typeface="Calibri" panose="020F0502020204030204" pitchFamily="34" charset="0"/>
                <a:cs typeface="Times New Roman" panose="02020603050405020304" pitchFamily="18" charset="0"/>
              </a:rPr>
              <a:t>“Nuestro objetivo es recaudar fondos para una buena causa. ¿Nos ayudas a alcanzarlo?”</a:t>
            </a:r>
            <a:endParaRPr lang="es-ES" dirty="0">
              <a:latin typeface="Comic Sans MS" panose="030F0702030302020204" pitchFamily="66" charset="0"/>
            </a:endParaRPr>
          </a:p>
        </p:txBody>
      </p:sp>
      <p:sp>
        <p:nvSpPr>
          <p:cNvPr id="12" name="Rectángulo: esquinas superiores, una redondeada y la otra cortada 11">
            <a:extLst>
              <a:ext uri="{FF2B5EF4-FFF2-40B4-BE49-F238E27FC236}">
                <a16:creationId xmlns:a16="http://schemas.microsoft.com/office/drawing/2014/main" id="{13398AA7-9766-1C1F-44D2-285E9E3FAF18}"/>
              </a:ext>
            </a:extLst>
          </p:cNvPr>
          <p:cNvSpPr/>
          <p:nvPr/>
        </p:nvSpPr>
        <p:spPr>
          <a:xfrm>
            <a:off x="4279842" y="2995120"/>
            <a:ext cx="2483548" cy="1187316"/>
          </a:xfrm>
          <a:prstGeom prst="snipRoundRect">
            <a:avLst/>
          </a:prstGeom>
          <a:solidFill>
            <a:schemeClr val="accent1">
              <a:lumMod val="75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bg1">
                    <a:lumMod val="95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"Tu donación es una inversión en un futuro mejor. ¡Gracias por ser parte de esta historia!”</a:t>
            </a:r>
            <a:endParaRPr lang="es-ES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21" name="Elipse 20">
            <a:extLst>
              <a:ext uri="{FF2B5EF4-FFF2-40B4-BE49-F238E27FC236}">
                <a16:creationId xmlns:a16="http://schemas.microsoft.com/office/drawing/2014/main" id="{55DCC3B0-27F6-8D4F-D16A-57D69C7C1FD0}"/>
              </a:ext>
            </a:extLst>
          </p:cNvPr>
          <p:cNvSpPr/>
          <p:nvPr/>
        </p:nvSpPr>
        <p:spPr>
          <a:xfrm rot="854177">
            <a:off x="1704728" y="3030616"/>
            <a:ext cx="2549617" cy="1712046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</a:t>
            </a:r>
            <a:r>
              <a:rPr lang="es-ES" i="1" dirty="0">
                <a:solidFill>
                  <a:srgbClr val="002060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Tu solidaridad puede cambiar vidas. ¿Nos ayudas a hacerlo posible?”</a:t>
            </a:r>
            <a:endParaRPr lang="es-ES" dirty="0">
              <a:solidFill>
                <a:srgbClr val="002060"/>
              </a:solidFill>
            </a:endParaRPr>
          </a:p>
        </p:txBody>
      </p:sp>
      <p:sp>
        <p:nvSpPr>
          <p:cNvPr id="22" name="Bocadillo: rectángulo con esquinas redondeadas 21">
            <a:extLst>
              <a:ext uri="{FF2B5EF4-FFF2-40B4-BE49-F238E27FC236}">
                <a16:creationId xmlns:a16="http://schemas.microsoft.com/office/drawing/2014/main" id="{FB9D8417-63EB-8C30-4962-87266E446C5B}"/>
              </a:ext>
            </a:extLst>
          </p:cNvPr>
          <p:cNvSpPr/>
          <p:nvPr/>
        </p:nvSpPr>
        <p:spPr>
          <a:xfrm rot="21099051">
            <a:off x="3264608" y="1622156"/>
            <a:ext cx="2581112" cy="1161455"/>
          </a:xfrm>
          <a:prstGeom prst="wedgeRoundRectCallout">
            <a:avLst/>
          </a:prstGeom>
          <a:solidFill>
            <a:schemeClr val="accent4">
              <a:lumMod val="60000"/>
              <a:lumOff val="40000"/>
            </a:schemeClr>
          </a:solidFill>
          <a:ln>
            <a:solidFill>
              <a:schemeClr val="accent2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“Con tu ayuda, podemos hacer realidad este sueño. ¡Juntos somos imparables!”</a:t>
            </a:r>
          </a:p>
        </p:txBody>
      </p:sp>
      <p:sp>
        <p:nvSpPr>
          <p:cNvPr id="23" name="Pergamino: horizontal 22">
            <a:extLst>
              <a:ext uri="{FF2B5EF4-FFF2-40B4-BE49-F238E27FC236}">
                <a16:creationId xmlns:a16="http://schemas.microsoft.com/office/drawing/2014/main" id="{7F8343F4-E2D2-00A6-4919-FC8A5E130FB5}"/>
              </a:ext>
            </a:extLst>
          </p:cNvPr>
          <p:cNvSpPr/>
          <p:nvPr/>
        </p:nvSpPr>
        <p:spPr>
          <a:xfrm rot="20579667">
            <a:off x="6572882" y="3769553"/>
            <a:ext cx="2727182" cy="1608426"/>
          </a:xfrm>
          <a:prstGeom prst="horizontalScroll">
            <a:avLst/>
          </a:prstGeom>
          <a:gradFill flip="none" rotWithShape="1">
            <a:gsLst>
              <a:gs pos="0">
                <a:srgbClr val="1CCEEC">
                  <a:tint val="66000"/>
                  <a:satMod val="160000"/>
                </a:srgbClr>
              </a:gs>
              <a:gs pos="50000">
                <a:srgbClr val="1CCEEC">
                  <a:tint val="44500"/>
                  <a:satMod val="160000"/>
                </a:srgbClr>
              </a:gs>
              <a:gs pos="100000">
                <a:srgbClr val="1CCEEC">
                  <a:tint val="23500"/>
                  <a:satMod val="160000"/>
                </a:srgbClr>
              </a:gs>
            </a:gsLst>
            <a:lin ang="2700000" scaled="1"/>
            <a:tileRect/>
          </a:gra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“Cada contribución suma y nos acerca más a nuestro objetivo. ¡Contamos contigo!”</a:t>
            </a:r>
            <a:endParaRPr lang="es-ES" dirty="0">
              <a:solidFill>
                <a:schemeClr val="tx1"/>
              </a:solidFill>
            </a:endParaRPr>
          </a:p>
        </p:txBody>
      </p:sp>
      <p:sp>
        <p:nvSpPr>
          <p:cNvPr id="24" name="Rectángulo: esquinas diagonales redondeadas 23">
            <a:extLst>
              <a:ext uri="{FF2B5EF4-FFF2-40B4-BE49-F238E27FC236}">
                <a16:creationId xmlns:a16="http://schemas.microsoft.com/office/drawing/2014/main" id="{4312087D-8F3E-4213-F855-5C29F4F2D6ED}"/>
              </a:ext>
            </a:extLst>
          </p:cNvPr>
          <p:cNvSpPr/>
          <p:nvPr/>
        </p:nvSpPr>
        <p:spPr>
          <a:xfrm rot="848341">
            <a:off x="6050194" y="1702756"/>
            <a:ext cx="3056530" cy="1485184"/>
          </a:xfrm>
          <a:prstGeom prst="round2DiagRect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s-ES" i="1" dirty="0">
                <a:solidFill>
                  <a:schemeClr val="tx2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“Tu generosidad puede marcar la diferencia en la vida de muchas personas. Únete a nosotros y transformemos vidas juntos.” </a:t>
            </a:r>
            <a:endParaRPr lang="es-ES" dirty="0"/>
          </a:p>
        </p:txBody>
      </p:sp>
      <p:grpSp>
        <p:nvGrpSpPr>
          <p:cNvPr id="27" name="Groupe 26">
            <a:extLst>
              <a:ext uri="{FF2B5EF4-FFF2-40B4-BE49-F238E27FC236}">
                <a16:creationId xmlns:a16="http://schemas.microsoft.com/office/drawing/2014/main" id="{AFEF0269-9BE2-5108-1987-09B68123D612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28" name="Image 6">
              <a:extLst>
                <a:ext uri="{FF2B5EF4-FFF2-40B4-BE49-F238E27FC236}">
                  <a16:creationId xmlns:a16="http://schemas.microsoft.com/office/drawing/2014/main" id="{2D9BCBA0-2C6E-2AA9-4203-14BAC447523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29" name="Groupe 28">
              <a:extLst>
                <a:ext uri="{FF2B5EF4-FFF2-40B4-BE49-F238E27FC236}">
                  <a16:creationId xmlns:a16="http://schemas.microsoft.com/office/drawing/2014/main" id="{885D2EC5-8960-82E4-7AC4-B8EB22AB1CFD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30" name="CuadroTexto 6">
                <a:extLst>
                  <a:ext uri="{FF2B5EF4-FFF2-40B4-BE49-F238E27FC236}">
                    <a16:creationId xmlns:a16="http://schemas.microsoft.com/office/drawing/2014/main" id="{FE495BCE-1B78-711F-6EBA-CFC890C5A7B9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31" name="Conector recto 7">
                <a:extLst>
                  <a:ext uri="{FF2B5EF4-FFF2-40B4-BE49-F238E27FC236}">
                    <a16:creationId xmlns:a16="http://schemas.microsoft.com/office/drawing/2014/main" id="{AC68DF07-81DB-034A-FD41-3748A7E1879D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76236876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CuadroTexto 7">
            <a:extLst>
              <a:ext uri="{FF2B5EF4-FFF2-40B4-BE49-F238E27FC236}">
                <a16:creationId xmlns:a16="http://schemas.microsoft.com/office/drawing/2014/main" id="{BD03A5B3-5386-C2DF-30B3-C5C28EDCC5D3}"/>
              </a:ext>
            </a:extLst>
          </p:cNvPr>
          <p:cNvSpPr txBox="1"/>
          <p:nvPr/>
        </p:nvSpPr>
        <p:spPr>
          <a:xfrm>
            <a:off x="766763" y="1530350"/>
            <a:ext cx="480676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ES" sz="2400" b="1" kern="100" dirty="0">
                <a:solidFill>
                  <a:srgbClr val="C00000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Preguntas para la reflexión en grupo</a:t>
            </a:r>
            <a:endParaRPr lang="es-ES" sz="2400" dirty="0"/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CBD574C-5B8C-D284-A1D4-F83782D5BE89}"/>
              </a:ext>
            </a:extLst>
          </p:cNvPr>
          <p:cNvSpPr txBox="1"/>
          <p:nvPr/>
        </p:nvSpPr>
        <p:spPr>
          <a:xfrm>
            <a:off x="1319715" y="2297412"/>
            <a:ext cx="9596986" cy="243143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es lo que más les ha llamado la atención en esta ficha?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nos hace falta para hacer una adecuada recaudación de fondos?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¿Cuáles son nuestras fortalezas y debilidades, nuestras amenazas y oportunidades?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¿Qué otra forma de recaudar fondos podemos emprender, además de las donaciones? </a:t>
            </a:r>
          </a:p>
          <a:p>
            <a:pPr marL="342900" lvl="0" indent="-342900" algn="just">
              <a:lnSpc>
                <a:spcPct val="107000"/>
              </a:lnSpc>
              <a:spcAft>
                <a:spcPts val="600"/>
              </a:spcAft>
              <a:buFont typeface="+mj-lt"/>
              <a:buAutoNum type="arabicPeriod"/>
            </a:pPr>
            <a:r>
              <a:rPr lang="es-ES" sz="2000" kern="1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Elaboren un comunicado para animar a donar/contribuir. </a:t>
            </a:r>
          </a:p>
          <a:p>
            <a:endParaRPr lang="es-ES" sz="2000" dirty="0"/>
          </a:p>
        </p:txBody>
      </p:sp>
      <p:grpSp>
        <p:nvGrpSpPr>
          <p:cNvPr id="17" name="Groupe 16">
            <a:extLst>
              <a:ext uri="{FF2B5EF4-FFF2-40B4-BE49-F238E27FC236}">
                <a16:creationId xmlns:a16="http://schemas.microsoft.com/office/drawing/2014/main" id="{FF146878-74C8-5BDC-C6B2-510DF6719841}"/>
              </a:ext>
            </a:extLst>
          </p:cNvPr>
          <p:cNvGrpSpPr/>
          <p:nvPr/>
        </p:nvGrpSpPr>
        <p:grpSpPr>
          <a:xfrm>
            <a:off x="8573758" y="184666"/>
            <a:ext cx="3383058" cy="828258"/>
            <a:chOff x="8573758" y="184666"/>
            <a:chExt cx="3383058" cy="828258"/>
          </a:xfrm>
        </p:grpSpPr>
        <p:pic>
          <p:nvPicPr>
            <p:cNvPr id="18" name="Image 6">
              <a:extLst>
                <a:ext uri="{FF2B5EF4-FFF2-40B4-BE49-F238E27FC236}">
                  <a16:creationId xmlns:a16="http://schemas.microsoft.com/office/drawing/2014/main" id="{DE805D0D-83AD-9D41-3914-94850E34220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DFCFA"/>
                </a:clrFrom>
                <a:clrTo>
                  <a:srgbClr val="FDFCFA">
                    <a:alpha val="0"/>
                  </a:srgbClr>
                </a:clrTo>
              </a:clrChang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1085554" y="184666"/>
              <a:ext cx="871262" cy="828258"/>
            </a:xfrm>
            <a:prstGeom prst="rect">
              <a:avLst/>
            </a:prstGeom>
          </p:spPr>
        </p:pic>
        <p:grpSp>
          <p:nvGrpSpPr>
            <p:cNvPr id="19" name="Groupe 18">
              <a:extLst>
                <a:ext uri="{FF2B5EF4-FFF2-40B4-BE49-F238E27FC236}">
                  <a16:creationId xmlns:a16="http://schemas.microsoft.com/office/drawing/2014/main" id="{72E79160-3F80-27D8-610C-C78935E15517}"/>
                </a:ext>
              </a:extLst>
            </p:cNvPr>
            <p:cNvGrpSpPr/>
            <p:nvPr/>
          </p:nvGrpSpPr>
          <p:grpSpPr>
            <a:xfrm>
              <a:off x="8573758" y="283523"/>
              <a:ext cx="2435865" cy="394295"/>
              <a:chOff x="8573758" y="204500"/>
              <a:chExt cx="2435865" cy="394295"/>
            </a:xfrm>
          </p:grpSpPr>
          <p:sp>
            <p:nvSpPr>
              <p:cNvPr id="20" name="CuadroTexto 6">
                <a:extLst>
                  <a:ext uri="{FF2B5EF4-FFF2-40B4-BE49-F238E27FC236}">
                    <a16:creationId xmlns:a16="http://schemas.microsoft.com/office/drawing/2014/main" id="{A5F0D4C5-9D33-0529-BD6C-3FA408D6EE61}"/>
                  </a:ext>
                </a:extLst>
              </p:cNvPr>
              <p:cNvSpPr txBox="1"/>
              <p:nvPr/>
            </p:nvSpPr>
            <p:spPr>
              <a:xfrm>
                <a:off x="8573758" y="204500"/>
                <a:ext cx="243586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algn="r"/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Recaudación</a:t>
                </a:r>
                <a:r>
                  <a:rPr lang="fr-FR" sz="1600" b="1" i="1" kern="100" dirty="0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 de </a:t>
                </a:r>
                <a:r>
                  <a:rPr lang="fr-FR" sz="1600" b="1" i="1" kern="100" dirty="0" err="1">
                    <a:effectLst/>
                    <a:latin typeface="Calibri" panose="020F0502020204030204" pitchFamily="34" charset="0"/>
                    <a:ea typeface="Calibri" panose="020F0502020204030204" pitchFamily="34" charset="0"/>
                    <a:cs typeface="Times New Roman" panose="02020603050405020304" pitchFamily="18" charset="0"/>
                  </a:rPr>
                  <a:t>fondos</a:t>
                </a:r>
                <a:endParaRPr lang="es-ES" sz="1600" i="1" dirty="0"/>
              </a:p>
            </p:txBody>
          </p:sp>
          <p:cxnSp>
            <p:nvCxnSpPr>
              <p:cNvPr id="21" name="Conector recto 7">
                <a:extLst>
                  <a:ext uri="{FF2B5EF4-FFF2-40B4-BE49-F238E27FC236}">
                    <a16:creationId xmlns:a16="http://schemas.microsoft.com/office/drawing/2014/main" id="{872149A5-106A-57EC-8174-9EB618C1CC30}"/>
                  </a:ext>
                </a:extLst>
              </p:cNvPr>
              <p:cNvCxnSpPr>
                <a:cxnSpLocks/>
              </p:cNvCxnSpPr>
              <p:nvPr/>
            </p:nvCxnSpPr>
            <p:spPr>
              <a:xfrm>
                <a:off x="8692444" y="598795"/>
                <a:ext cx="2241248" cy="0"/>
              </a:xfrm>
              <a:prstGeom prst="line">
                <a:avLst/>
              </a:prstGeom>
              <a:ln w="19050">
                <a:solidFill>
                  <a:schemeClr val="tx1">
                    <a:lumMod val="50000"/>
                    <a:lumOff val="50000"/>
                  </a:schemeClr>
                </a:solidFill>
              </a:ln>
            </p:spPr>
            <p:style>
              <a:lnRef idx="3">
                <a:schemeClr val="accent4"/>
              </a:lnRef>
              <a:fillRef idx="0">
                <a:schemeClr val="accent4"/>
              </a:fillRef>
              <a:effectRef idx="2">
                <a:schemeClr val="accent4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29995067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1105</TotalTime>
  <Words>1272</Words>
  <Application>Microsoft Office PowerPoint</Application>
  <PresentationFormat>Grand écran</PresentationFormat>
  <Paragraphs>116</Paragraphs>
  <Slides>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11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8</vt:i4>
      </vt:variant>
    </vt:vector>
  </HeadingPairs>
  <TitlesOfParts>
    <vt:vector size="20" baseType="lpstr">
      <vt:lpstr>Yu Mincho Light</vt:lpstr>
      <vt:lpstr>Aptos Display</vt:lpstr>
      <vt:lpstr>Arial</vt:lpstr>
      <vt:lpstr>Berlin Sans FB</vt:lpstr>
      <vt:lpstr>Berlin Sans FB Demi</vt:lpstr>
      <vt:lpstr>Calibri</vt:lpstr>
      <vt:lpstr>Calibri Light</vt:lpstr>
      <vt:lpstr>Comic Sans MS</vt:lpstr>
      <vt:lpstr>Franklin Gothic Demi Cond</vt:lpstr>
      <vt:lpstr>Symbol</vt:lpstr>
      <vt:lpstr>Wingdings 3</vt:lpstr>
      <vt:lpstr>Tema de Office</vt:lpstr>
      <vt:lpstr>Recaudación de fondos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Recaudación de Fondos</dc:title>
  <dc:creator>Gloria Benítez</dc:creator>
  <cp:lastModifiedBy>Info AIC</cp:lastModifiedBy>
  <cp:revision>27</cp:revision>
  <dcterms:created xsi:type="dcterms:W3CDTF">2023-12-06T00:11:11Z</dcterms:created>
  <dcterms:modified xsi:type="dcterms:W3CDTF">2024-01-09T13:47:47Z</dcterms:modified>
</cp:coreProperties>
</file>